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57" r:id="rId3"/>
    <p:sldId id="286" r:id="rId4"/>
    <p:sldId id="292" r:id="rId5"/>
    <p:sldId id="293" r:id="rId6"/>
    <p:sldId id="294"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90" r:id="rId23"/>
    <p:sldId id="291"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0350" autoAdjust="0"/>
  </p:normalViewPr>
  <p:slideViewPr>
    <p:cSldViewPr snapToGrid="0" snapToObjects="1">
      <p:cViewPr varScale="1">
        <p:scale>
          <a:sx n="94" d="100"/>
          <a:sy n="94" d="100"/>
        </p:scale>
        <p:origin x="888"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1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Versione adattata del classico algoritmo di backpropagation </a:t>
            </a:r>
            <a:r>
              <a:rPr lang="it-IT" dirty="0">
                <a:sym typeface="Wingdings" panose="05000000000000000000" pitchFamily="2" charset="2"/>
              </a:rPr>
              <a:t> l’output di un passo dipende non solo dall’input attuale ma anche dai valori precedenti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il </a:t>
            </a:r>
            <a:r>
              <a:rPr lang="it-IT" b="1" dirty="0"/>
              <a:t>gradiente</a:t>
            </a:r>
            <a:r>
              <a:rPr lang="it-IT" dirty="0"/>
              <a:t> è una misura di quanto dobbiamo cambiare i pesi per ridurre quell'errore. In altre parole, il gradiente ci dice "quanto" e in quale </a:t>
            </a:r>
            <a:r>
              <a:rPr lang="it-IT" b="1" dirty="0"/>
              <a:t>direzione</a:t>
            </a:r>
            <a:r>
              <a:rPr lang="it-IT" dirty="0"/>
              <a:t> dobbiamo modificare i pesi dei neuroni per migliorare la previsione della rete.</a:t>
            </a:r>
          </a:p>
          <a:p>
            <a:r>
              <a:rPr lang="it-IT" dirty="0"/>
              <a:t>Il </a:t>
            </a:r>
            <a:r>
              <a:rPr lang="it-IT" b="1" dirty="0"/>
              <a:t>gradiente</a:t>
            </a:r>
            <a:r>
              <a:rPr lang="it-IT" dirty="0"/>
              <a:t> è calcolato come la </a:t>
            </a:r>
            <a:r>
              <a:rPr lang="it-IT" b="1" dirty="0"/>
              <a:t>derivata</a:t>
            </a:r>
            <a:r>
              <a:rPr lang="it-IT" dirty="0"/>
              <a:t> della funzione di errore rispetto ai pesi. Se il gradiente è grande, significa che il modello ha bisogno di un cambiamento significativo nei pesi, mentre se il gradiente è piccolo, i cambiamenti nei pesi saranno minori.</a:t>
            </a:r>
          </a:p>
          <a:p>
            <a:r>
              <a:rPr lang="it-IT" b="1" dirty="0"/>
              <a:t>Come si manifesta il problema del Vanishing Gradient?</a:t>
            </a:r>
          </a:p>
          <a:p>
            <a:r>
              <a:rPr lang="it-IT" b="1" dirty="0"/>
              <a:t>Impossibilità di apprendere nei primi strati</a:t>
            </a:r>
            <a:r>
              <a:rPr lang="it-IT" dirty="0"/>
              <a:t>:</a:t>
            </a:r>
          </a:p>
          <a:p>
            <a:pPr lvl="1"/>
            <a:r>
              <a:rPr lang="it-IT" dirty="0"/>
              <a:t>Poiché i gradienti diventano molto piccoli, i pesi dei primi strati della rete (quelli più lontani dall'output) non vengono aggiornati in modo significativo, e quindi questi strati non riescono ad imparare correttamente.</a:t>
            </a:r>
          </a:p>
          <a:p>
            <a:r>
              <a:rPr lang="it-IT" b="1" dirty="0"/>
              <a:t>Rallentamento dell'allenamento</a:t>
            </a:r>
            <a:r>
              <a:rPr lang="it-IT" dirty="0"/>
              <a:t>:</a:t>
            </a:r>
          </a:p>
          <a:p>
            <a:pPr lvl="1"/>
            <a:r>
              <a:rPr lang="it-IT" dirty="0"/>
              <a:t>La rete diventa molto lenta nell'apprendere, o addirittura si ferma. Anche se passi ore o giorni ad allenare il modello, non otterrai miglioramenti significativi nella performance.</a:t>
            </a:r>
          </a:p>
          <a:p>
            <a:r>
              <a:rPr lang="it-IT" b="1" dirty="0"/>
              <a:t>Alto errore nei dati di test</a:t>
            </a:r>
            <a:r>
              <a:rPr lang="it-IT" dirty="0"/>
              <a:t>:</a:t>
            </a:r>
          </a:p>
          <a:p>
            <a:pPr lvl="1"/>
            <a:r>
              <a:rPr lang="it-IT" dirty="0"/>
              <a:t>Quando la rete non riesce ad apprendere bene (a causa dei gradienti che scompaiono), può avere prestazioni molto scarse anche sui dati di test, non generalizzando correttamente.</a:t>
            </a:r>
          </a:p>
          <a:p>
            <a:endParaRPr lang="en-US" dirty="0"/>
          </a:p>
          <a:p>
            <a:r>
              <a:rPr lang="it-IT" b="1" dirty="0"/>
              <a:t>Come si manifesta il problema del Exploding Gradient?</a:t>
            </a:r>
          </a:p>
          <a:p>
            <a:r>
              <a:rPr lang="it-IT" dirty="0"/>
              <a:t>Quando i gradienti esplodono, potresti notare uno dei seguenti segnali:</a:t>
            </a:r>
          </a:p>
          <a:p>
            <a:r>
              <a:rPr lang="it-IT" b="1" dirty="0"/>
              <a:t>Instabilità nel processo di addestramento</a:t>
            </a:r>
            <a:r>
              <a:rPr lang="it-IT" dirty="0"/>
              <a:t>:</a:t>
            </a:r>
          </a:p>
          <a:p>
            <a:pPr lvl="1"/>
            <a:r>
              <a:rPr lang="it-IT" dirty="0"/>
              <a:t>La rete potrebbe iniziare a divergere rapidamente durante l'allenamento, invece di convergere verso una soluzione ottimale. Gli </a:t>
            </a:r>
            <a:r>
              <a:rPr lang="it-IT" b="1" dirty="0"/>
              <a:t>errori</a:t>
            </a:r>
            <a:r>
              <a:rPr lang="it-IT" dirty="0"/>
              <a:t> durante l'allenamento potrebbero crescere esponenzialmente, invece di diminuire progressivamente.</a:t>
            </a:r>
          </a:p>
          <a:p>
            <a:r>
              <a:rPr lang="it-IT" b="1" dirty="0"/>
              <a:t>Pesatura troppo grande</a:t>
            </a:r>
            <a:r>
              <a:rPr lang="it-IT" dirty="0"/>
              <a:t>:</a:t>
            </a:r>
          </a:p>
          <a:p>
            <a:pPr lvl="1"/>
            <a:r>
              <a:rPr lang="it-IT" dirty="0"/>
              <a:t>I pesi della rete potrebbero crescere molto velocemente, diventando </a:t>
            </a:r>
            <a:r>
              <a:rPr lang="it-IT" b="1" dirty="0"/>
              <a:t>numeri troppo grandi</a:t>
            </a:r>
            <a:r>
              <a:rPr lang="it-IT" dirty="0"/>
              <a:t>. Questo può portare a </a:t>
            </a:r>
            <a:r>
              <a:rPr lang="it-IT" b="1" dirty="0"/>
              <a:t>overflow numerici</a:t>
            </a:r>
            <a:r>
              <a:rPr lang="it-IT" dirty="0"/>
              <a:t>, dove i valori superano la capacità di rappresentazione del computer, causando errori e un addestramento del modello del tutto impreciso.</a:t>
            </a:r>
          </a:p>
          <a:p>
            <a:r>
              <a:rPr lang="it-IT" b="1" dirty="0"/>
              <a:t>Difficoltà nel convergere</a:t>
            </a:r>
            <a:r>
              <a:rPr lang="it-IT" dirty="0"/>
              <a:t>:</a:t>
            </a:r>
          </a:p>
          <a:p>
            <a:pPr lvl="1"/>
            <a:r>
              <a:rPr lang="it-IT" dirty="0"/>
              <a:t>La rete potrebbe non riuscire a trovare una soluzione ottimale (o addirittura un minimo) perché l'aggiornamento dei pesi è troppo drastico, portando a salti enormi nella funzione di costo.</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it-IT"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Le LSTM sono costituite da celle di memoria (cell state) e porte (gates) che regolano il flusso attraverso la rete. Queste porte decisono quali info devono essere modificate, memorizzate o dimenticate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kern="1200" dirty="0">
                <a:solidFill>
                  <a:schemeClr val="tx1"/>
                </a:solidFill>
                <a:effectLst/>
                <a:latin typeface="+mn-lt"/>
                <a:ea typeface="+mn-ea"/>
                <a:cs typeface="+mn-cs"/>
              </a:rPr>
              <a:t>In una LSTM, ogni cella di memoria ha quattro componenti principali + connessioni:</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Stato della memoria (Cell state)</a:t>
            </a:r>
            <a:r>
              <a:rPr lang="it-IT" sz="1200" kern="1200" dirty="0">
                <a:solidFill>
                  <a:schemeClr val="tx1"/>
                </a:solidFill>
                <a:effectLst/>
                <a:latin typeface="+mn-lt"/>
                <a:ea typeface="+mn-ea"/>
                <a:cs typeface="+mn-cs"/>
              </a:rPr>
              <a:t>: Questo è il "nucleo" della LSTM. È una </a:t>
            </a:r>
            <a:r>
              <a:rPr lang="it-IT" sz="1200" b="1" kern="1200" dirty="0">
                <a:solidFill>
                  <a:schemeClr val="tx1"/>
                </a:solidFill>
                <a:effectLst/>
                <a:latin typeface="+mn-lt"/>
                <a:ea typeface="+mn-ea"/>
                <a:cs typeface="+mn-cs"/>
              </a:rPr>
              <a:t>memoria</a:t>
            </a:r>
            <a:r>
              <a:rPr lang="it-IT" sz="1200" kern="1200" dirty="0">
                <a:solidFill>
                  <a:schemeClr val="tx1"/>
                </a:solidFill>
                <a:effectLst/>
                <a:latin typeface="+mn-lt"/>
                <a:ea typeface="+mn-ea"/>
                <a:cs typeface="+mn-cs"/>
              </a:rPr>
              <a:t> che può essere aggiornata attraverso il tempo. Ogni passaggio temporale può "aggiungere" o "rimuovere" informazioni da questo stato. La cella di memoria permette di mantenere informazioni per lunghi periodi senza essere influenzata dai problemi del vanishing gradient.</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Input gate</a:t>
            </a:r>
            <a:r>
              <a:rPr lang="it-IT" sz="1200" kern="1200" dirty="0">
                <a:solidFill>
                  <a:schemeClr val="tx1"/>
                </a:solidFill>
                <a:effectLst/>
                <a:latin typeface="+mn-lt"/>
                <a:ea typeface="+mn-ea"/>
                <a:cs typeface="+mn-cs"/>
              </a:rPr>
              <a:t> (porta di ingresso): Controlla quante informazioni provenienti dall'input attuale ((x_t)) devono essere </a:t>
            </a:r>
            <a:r>
              <a:rPr lang="it-IT" sz="1200" b="1" kern="1200" dirty="0">
                <a:solidFill>
                  <a:schemeClr val="tx1"/>
                </a:solidFill>
                <a:effectLst/>
                <a:latin typeface="+mn-lt"/>
                <a:ea typeface="+mn-ea"/>
                <a:cs typeface="+mn-cs"/>
              </a:rPr>
              <a:t>aggiunte</a:t>
            </a:r>
            <a:r>
              <a:rPr lang="it-IT" sz="1200" kern="1200" dirty="0">
                <a:solidFill>
                  <a:schemeClr val="tx1"/>
                </a:solidFill>
                <a:effectLst/>
                <a:latin typeface="+mn-lt"/>
                <a:ea typeface="+mn-ea"/>
                <a:cs typeface="+mn-cs"/>
              </a:rPr>
              <a:t> al stato della memoria. La porta di ingresso decide quali nuove informazioni dovrebbero essere memorizzate.</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Forget gate</a:t>
            </a:r>
            <a:r>
              <a:rPr lang="it-IT" sz="1200" kern="1200" dirty="0">
                <a:solidFill>
                  <a:schemeClr val="tx1"/>
                </a:solidFill>
                <a:effectLst/>
                <a:latin typeface="+mn-lt"/>
                <a:ea typeface="+mn-ea"/>
                <a:cs typeface="+mn-cs"/>
              </a:rPr>
              <a:t> (porta di dimenticanza): Controlla quante informazioni devono essere </a:t>
            </a:r>
            <a:r>
              <a:rPr lang="it-IT" sz="1200" b="1" kern="1200" dirty="0">
                <a:solidFill>
                  <a:schemeClr val="tx1"/>
                </a:solidFill>
                <a:effectLst/>
                <a:latin typeface="+mn-lt"/>
                <a:ea typeface="+mn-ea"/>
                <a:cs typeface="+mn-cs"/>
              </a:rPr>
              <a:t>dimenticate</a:t>
            </a:r>
            <a:r>
              <a:rPr lang="it-IT" sz="1200" kern="1200" dirty="0">
                <a:solidFill>
                  <a:schemeClr val="tx1"/>
                </a:solidFill>
                <a:effectLst/>
                <a:latin typeface="+mn-lt"/>
                <a:ea typeface="+mn-ea"/>
                <a:cs typeface="+mn-cs"/>
              </a:rPr>
              <a:t> dallo stato della memoria. La porta di dimenticanza decide, in base all'input attuale e allo stato nascosto precedente, quali informazioni devono essere eliminate dalla cella di memoria.</a:t>
            </a:r>
            <a:endParaRPr lang="en-US" sz="1200" kern="1200" dirty="0">
              <a:solidFill>
                <a:schemeClr val="tx1"/>
              </a:solidFill>
              <a:effectLst/>
              <a:latin typeface="+mn-lt"/>
              <a:ea typeface="+mn-ea"/>
              <a:cs typeface="+mn-cs"/>
            </a:endParaRPr>
          </a:p>
          <a:p>
            <a:r>
              <a:rPr lang="it-IT" sz="1200" b="1" kern="1200" dirty="0">
                <a:solidFill>
                  <a:schemeClr val="tx1"/>
                </a:solidFill>
                <a:effectLst/>
                <a:latin typeface="+mn-lt"/>
                <a:ea typeface="+mn-ea"/>
                <a:cs typeface="+mn-cs"/>
              </a:rPr>
              <a:t>Output gate</a:t>
            </a:r>
            <a:r>
              <a:rPr lang="it-IT" sz="1200" kern="1200" dirty="0">
                <a:solidFill>
                  <a:schemeClr val="tx1"/>
                </a:solidFill>
                <a:effectLst/>
                <a:latin typeface="+mn-lt"/>
                <a:ea typeface="+mn-ea"/>
                <a:cs typeface="+mn-cs"/>
              </a:rPr>
              <a:t> (porta di uscita): Decide quante informazioni dallo stato della memoria devono essere </a:t>
            </a:r>
            <a:r>
              <a:rPr lang="it-IT" sz="1200" b="1" kern="1200" dirty="0">
                <a:solidFill>
                  <a:schemeClr val="tx1"/>
                </a:solidFill>
                <a:effectLst/>
                <a:latin typeface="+mn-lt"/>
                <a:ea typeface="+mn-ea"/>
                <a:cs typeface="+mn-cs"/>
              </a:rPr>
              <a:t>passate</a:t>
            </a:r>
            <a:r>
              <a:rPr lang="it-IT" sz="1200" kern="1200" dirty="0">
                <a:solidFill>
                  <a:schemeClr val="tx1"/>
                </a:solidFill>
                <a:effectLst/>
                <a:latin typeface="+mn-lt"/>
                <a:ea typeface="+mn-ea"/>
                <a:cs typeface="+mn-cs"/>
              </a:rPr>
              <a:t> all'output della LSTM. L'output finale è utilizzato come stato nascosto ((h_t)) e viene utilizzato come input per il passo successivo della sequenza o come previsione finale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endParaRPr lang="en-US" dirty="0"/>
          </a:p>
        </p:txBody>
      </p:sp>
    </p:spTree>
    <p:extLst>
      <p:ext uri="{BB962C8B-B14F-4D97-AF65-F5344CB8AC3E}">
        <p14:creationId xmlns:p14="http://schemas.microsoft.com/office/powerpoint/2010/main" val="1951729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8ECB-DD9E-2AD3-007F-E8536669DB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F7CEE-1568-3FF1-113B-7FCB19C44588}"/>
              </a:ext>
            </a:extLst>
          </p:cNvPr>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3F301163-9B2D-B378-8816-4B444038F7D0}"/>
              </a:ext>
            </a:extLst>
          </p:cNvPr>
          <p:cNvSpPr>
            <a:spLocks noGrp="1"/>
          </p:cNvSpPr>
          <p:nvPr>
            <p:ph type="body" idx="1"/>
          </p:nvPr>
        </p:nvSpPr>
        <p:spPr>
          <a:xfrm>
            <a:off x="514350" y="4400550"/>
            <a:ext cx="4114800" cy="3600450"/>
          </a:xfrm>
          <a:prstGeom prst="rect">
            <a:avLst/>
          </a:prstGeom>
        </p:spPr>
        <p:txBody>
          <a:bodyPr/>
          <a:lstStyle/>
          <a:p>
            <a:endParaRPr lang="en-US" dirty="0"/>
          </a:p>
        </p:txBody>
      </p:sp>
    </p:spTree>
    <p:extLst>
      <p:ext uri="{BB962C8B-B14F-4D97-AF65-F5344CB8AC3E}">
        <p14:creationId xmlns:p14="http://schemas.microsoft.com/office/powerpoint/2010/main" val="63417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C78DE-3CFF-E4A6-8B4A-4F6EB87D0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759ABD-BFE4-6313-509B-72EA0266A7C8}"/>
              </a:ext>
            </a:extLst>
          </p:cNvPr>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E8A6982C-F3E0-8C8F-9D23-0E29B88EB282}"/>
              </a:ext>
            </a:extLst>
          </p:cNvPr>
          <p:cNvSpPr>
            <a:spLocks noGrp="1"/>
          </p:cNvSpPr>
          <p:nvPr>
            <p:ph type="body" idx="1"/>
          </p:nvPr>
        </p:nvSpPr>
        <p:spPr>
          <a:xfrm>
            <a:off x="514350" y="4400550"/>
            <a:ext cx="4114800" cy="3600450"/>
          </a:xfrm>
          <a:prstGeom prst="rect">
            <a:avLst/>
          </a:prstGeom>
        </p:spPr>
        <p:txBody>
          <a:bodyPr/>
          <a:lstStyle/>
          <a:p>
            <a:endParaRPr lang="en-US" dirty="0"/>
          </a:p>
        </p:txBody>
      </p:sp>
    </p:spTree>
    <p:extLst>
      <p:ext uri="{BB962C8B-B14F-4D97-AF65-F5344CB8AC3E}">
        <p14:creationId xmlns:p14="http://schemas.microsoft.com/office/powerpoint/2010/main" val="940689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Es. input = frase in una lingua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24.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41.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502763"/>
            <a:ext cx="5832815" cy="623248"/>
          </a:xfrm>
          <a:prstGeom prst="rect">
            <a:avLst/>
          </a:prstGeom>
          <a:noFill/>
          <a:ln/>
        </p:spPr>
        <p:txBody>
          <a:bodyPr wrap="none" lIns="0" tIns="0" rIns="0" bIns="0" rtlCol="0" anchor="ctr">
            <a:spAutoFit/>
          </a:bodyPr>
          <a:lstStyle/>
          <a:p>
            <a:pPr marL="0" indent="0">
              <a:buNone/>
            </a:pPr>
            <a:r>
              <a:rPr lang="en-US" sz="4050" b="1" dirty="0">
                <a:solidFill>
                  <a:srgbClr val="000000"/>
                </a:solidFill>
                <a:latin typeface="+mj-lt"/>
                <a:ea typeface="Inter" pitchFamily="34" charset="-122"/>
                <a:cs typeface="Inter" pitchFamily="34" charset="-120"/>
              </a:rPr>
              <a:t>Reti Neurali Ricorrenti (RNN)</a:t>
            </a:r>
            <a:endParaRPr lang="en-US" sz="4050" dirty="0">
              <a:latin typeface="+mj-lt"/>
            </a:endParaRPr>
          </a:p>
        </p:txBody>
      </p:sp>
      <p:sp>
        <p:nvSpPr>
          <p:cNvPr id="4" name="Text 1"/>
          <p:cNvSpPr/>
          <p:nvPr/>
        </p:nvSpPr>
        <p:spPr>
          <a:xfrm>
            <a:off x="428625" y="1451532"/>
            <a:ext cx="5445145" cy="311624"/>
          </a:xfrm>
          <a:prstGeom prst="rect">
            <a:avLst/>
          </a:prstGeom>
          <a:noFill/>
          <a:ln/>
        </p:spPr>
        <p:txBody>
          <a:bodyPr wrap="none" lIns="0" tIns="0" rIns="0" bIns="0" rtlCol="0" anchor="ctr">
            <a:spAutoFit/>
          </a:bodyPr>
          <a:lstStyle/>
          <a:p>
            <a:pPr marL="0" indent="0">
              <a:buNone/>
            </a:pPr>
            <a:r>
              <a:rPr lang="en-US" sz="2025" b="1" dirty="0">
                <a:solidFill>
                  <a:srgbClr val="4C4C4C"/>
                </a:solidFill>
                <a:latin typeface="+mj-lt"/>
                <a:ea typeface="Noto Sans" pitchFamily="34" charset="-122"/>
                <a:cs typeface="Noto Sans" pitchFamily="34" charset="-120"/>
              </a:rPr>
              <a:t>Corso introduttivo alle architetture RNN, LSTM e GRU</a:t>
            </a:r>
            <a:endParaRPr lang="en-US" sz="2025" dirty="0">
              <a:latin typeface="+mj-lt"/>
            </a:endParaRPr>
          </a:p>
        </p:txBody>
      </p:sp>
      <p:pic>
        <p:nvPicPr>
          <p:cNvPr id="5" name="Image 1" descr="preencoded.png"/>
          <p:cNvPicPr>
            <a:picLocks noChangeAspect="1"/>
          </p:cNvPicPr>
          <p:nvPr/>
        </p:nvPicPr>
        <p:blipFill>
          <a:blip r:embed="rId4"/>
          <a:stretch>
            <a:fillRect/>
          </a:stretch>
        </p:blipFill>
        <p:spPr>
          <a:xfrm>
            <a:off x="428625" y="2228850"/>
            <a:ext cx="4143375" cy="207168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Funzionamento Temporale</a:t>
            </a:r>
            <a:endParaRPr lang="en-US" sz="2025" dirty="0"/>
          </a:p>
        </p:txBody>
      </p:sp>
      <p:sp>
        <p:nvSpPr>
          <p:cNvPr id="4" name="Text 1"/>
          <p:cNvSpPr/>
          <p:nvPr/>
        </p:nvSpPr>
        <p:spPr>
          <a:xfrm>
            <a:off x="356015" y="1101923"/>
            <a:ext cx="194820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Le RNN elaborano i dati </a:t>
            </a:r>
            <a:endParaRPr lang="en-US" sz="1350" dirty="0"/>
          </a:p>
        </p:txBody>
      </p:sp>
      <p:sp>
        <p:nvSpPr>
          <p:cNvPr id="5" name="Text 2"/>
          <p:cNvSpPr/>
          <p:nvPr/>
        </p:nvSpPr>
        <p:spPr>
          <a:xfrm>
            <a:off x="2376832" y="1101923"/>
            <a:ext cx="1471557"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sequenzialmente</a:t>
            </a:r>
            <a:endParaRPr lang="en-US" sz="1350" dirty="0"/>
          </a:p>
        </p:txBody>
      </p:sp>
      <p:sp>
        <p:nvSpPr>
          <p:cNvPr id="6" name="Text 3"/>
          <p:cNvSpPr/>
          <p:nvPr/>
        </p:nvSpPr>
        <p:spPr>
          <a:xfrm>
            <a:off x="3848388" y="1101923"/>
            <a:ext cx="30246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un </a:t>
            </a:r>
            <a:endParaRPr lang="en-US" sz="1350" dirty="0"/>
          </a:p>
        </p:txBody>
      </p:sp>
      <p:sp>
        <p:nvSpPr>
          <p:cNvPr id="7" name="Text 4"/>
          <p:cNvSpPr/>
          <p:nvPr/>
        </p:nvSpPr>
        <p:spPr>
          <a:xfrm>
            <a:off x="428625" y="1341937"/>
            <a:ext cx="372220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elemento alla volta, mantenendo informazioni </a:t>
            </a:r>
            <a:endParaRPr lang="en-US" sz="1350" dirty="0"/>
          </a:p>
        </p:txBody>
      </p:sp>
      <p:sp>
        <p:nvSpPr>
          <p:cNvPr id="8" name="Text 5"/>
          <p:cNvSpPr/>
          <p:nvPr/>
        </p:nvSpPr>
        <p:spPr>
          <a:xfrm>
            <a:off x="428625" y="1581950"/>
            <a:ext cx="180332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sugli input precedenti. </a:t>
            </a:r>
            <a:endParaRPr lang="en-US" sz="1350" dirty="0"/>
          </a:p>
        </p:txBody>
      </p:sp>
      <p:sp>
        <p:nvSpPr>
          <p:cNvPr id="9" name="Text 6"/>
          <p:cNvSpPr/>
          <p:nvPr/>
        </p:nvSpPr>
        <p:spPr>
          <a:xfrm>
            <a:off x="428625" y="2036276"/>
            <a:ext cx="108425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Il concetto di </a:t>
            </a:r>
            <a:endParaRPr lang="en-US" sz="1350" dirty="0"/>
          </a:p>
        </p:txBody>
      </p:sp>
      <p:sp>
        <p:nvSpPr>
          <p:cNvPr id="10" name="Text 7"/>
          <p:cNvSpPr/>
          <p:nvPr/>
        </p:nvSpPr>
        <p:spPr>
          <a:xfrm>
            <a:off x="1544780" y="2045700"/>
            <a:ext cx="832052"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unfolding</a:t>
            </a:r>
            <a:endParaRPr lang="en-US" sz="1350" dirty="0"/>
          </a:p>
        </p:txBody>
      </p:sp>
      <p:sp>
        <p:nvSpPr>
          <p:cNvPr id="11" name="Text 8"/>
          <p:cNvSpPr/>
          <p:nvPr/>
        </p:nvSpPr>
        <p:spPr>
          <a:xfrm>
            <a:off x="2344936" y="2036276"/>
            <a:ext cx="135583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(dispiegamento) </a:t>
            </a:r>
            <a:endParaRPr lang="en-US" sz="1350" dirty="0"/>
          </a:p>
        </p:txBody>
      </p:sp>
      <p:sp>
        <p:nvSpPr>
          <p:cNvPr id="12" name="Text 9"/>
          <p:cNvSpPr/>
          <p:nvPr/>
        </p:nvSpPr>
        <p:spPr>
          <a:xfrm>
            <a:off x="428625" y="2276289"/>
            <a:ext cx="343226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mostra come la stessa rete venga replicata </a:t>
            </a:r>
            <a:endParaRPr lang="en-US" sz="1350" dirty="0"/>
          </a:p>
        </p:txBody>
      </p:sp>
      <p:sp>
        <p:nvSpPr>
          <p:cNvPr id="13" name="Text 10"/>
          <p:cNvSpPr/>
          <p:nvPr/>
        </p:nvSpPr>
        <p:spPr>
          <a:xfrm>
            <a:off x="428625" y="2516302"/>
            <a:ext cx="348748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per ogni passo temporale, condividendo gli </a:t>
            </a:r>
            <a:endParaRPr lang="en-US" sz="1350" dirty="0"/>
          </a:p>
        </p:txBody>
      </p:sp>
      <p:sp>
        <p:nvSpPr>
          <p:cNvPr id="14" name="Text 11"/>
          <p:cNvSpPr/>
          <p:nvPr/>
        </p:nvSpPr>
        <p:spPr>
          <a:xfrm>
            <a:off x="428625" y="2756315"/>
            <a:ext cx="133886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stessi parametri. </a:t>
            </a:r>
            <a:endParaRPr lang="en-US" sz="1350" dirty="0"/>
          </a:p>
        </p:txBody>
      </p:sp>
      <p:sp>
        <p:nvSpPr>
          <p:cNvPr id="15" name="Text 12"/>
          <p:cNvSpPr/>
          <p:nvPr/>
        </p:nvSpPr>
        <p:spPr>
          <a:xfrm>
            <a:off x="428625" y="3210641"/>
            <a:ext cx="339456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Ad ogni passo temporale, la rete riceve sia </a:t>
            </a:r>
            <a:endParaRPr lang="en-US" sz="1350" dirty="0"/>
          </a:p>
        </p:txBody>
      </p:sp>
      <p:sp>
        <p:nvSpPr>
          <p:cNvPr id="16" name="Text 13"/>
          <p:cNvSpPr/>
          <p:nvPr/>
        </p:nvSpPr>
        <p:spPr>
          <a:xfrm>
            <a:off x="428625" y="3450654"/>
            <a:ext cx="180298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l'input corrente che lo </a:t>
            </a:r>
            <a:endParaRPr lang="en-US" sz="1350" dirty="0"/>
          </a:p>
        </p:txBody>
      </p:sp>
      <p:sp>
        <p:nvSpPr>
          <p:cNvPr id="17" name="Text 14"/>
          <p:cNvSpPr/>
          <p:nvPr/>
        </p:nvSpPr>
        <p:spPr>
          <a:xfrm>
            <a:off x="2231613" y="3450654"/>
            <a:ext cx="1249710"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stato nascosto</a:t>
            </a:r>
            <a:endParaRPr lang="en-US" sz="1350" dirty="0"/>
          </a:p>
        </p:txBody>
      </p:sp>
      <p:sp>
        <p:nvSpPr>
          <p:cNvPr id="18" name="Text 15"/>
          <p:cNvSpPr/>
          <p:nvPr/>
        </p:nvSpPr>
        <p:spPr>
          <a:xfrm>
            <a:off x="3481322" y="3450654"/>
            <a:ext cx="29043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dal </a:t>
            </a:r>
            <a:endParaRPr lang="en-US" sz="1350" dirty="0"/>
          </a:p>
        </p:txBody>
      </p:sp>
      <p:sp>
        <p:nvSpPr>
          <p:cNvPr id="19" name="Text 16"/>
          <p:cNvSpPr/>
          <p:nvPr/>
        </p:nvSpPr>
        <p:spPr>
          <a:xfrm>
            <a:off x="428625" y="3690668"/>
            <a:ext cx="368037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passo precedente, permettendo la "memoria" </a:t>
            </a:r>
            <a:endParaRPr lang="en-US" sz="1350" dirty="0"/>
          </a:p>
        </p:txBody>
      </p:sp>
      <p:sp>
        <p:nvSpPr>
          <p:cNvPr id="20" name="Text 17"/>
          <p:cNvSpPr/>
          <p:nvPr/>
        </p:nvSpPr>
        <p:spPr>
          <a:xfrm>
            <a:off x="428625" y="3930681"/>
            <a:ext cx="12469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della sequenza. </a:t>
            </a:r>
            <a:endParaRPr lang="en-US" sz="1350" dirty="0"/>
          </a:p>
        </p:txBody>
      </p:sp>
      <p:pic>
        <p:nvPicPr>
          <p:cNvPr id="21" name="Image 1" descr="preencoded.png"/>
          <p:cNvPicPr>
            <a:picLocks noChangeAspect="1"/>
          </p:cNvPicPr>
          <p:nvPr/>
        </p:nvPicPr>
        <p:blipFill>
          <a:blip r:embed="rId4"/>
          <a:stretch>
            <a:fillRect/>
          </a:stretch>
        </p:blipFill>
        <p:spPr>
          <a:xfrm>
            <a:off x="4572000" y="1705821"/>
            <a:ext cx="4143375" cy="207168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Backpropagation Through Time</a:t>
            </a:r>
            <a:endParaRPr lang="en-US" sz="2025" dirty="0"/>
          </a:p>
        </p:txBody>
      </p:sp>
      <p:sp>
        <p:nvSpPr>
          <p:cNvPr id="4" name="Text 1"/>
          <p:cNvSpPr/>
          <p:nvPr/>
        </p:nvSpPr>
        <p:spPr>
          <a:xfrm>
            <a:off x="428625" y="1101923"/>
            <a:ext cx="424858"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BPTT</a:t>
            </a:r>
            <a:endParaRPr lang="en-US" sz="1350" dirty="0"/>
          </a:p>
        </p:txBody>
      </p:sp>
      <p:sp>
        <p:nvSpPr>
          <p:cNvPr id="5" name="Text 2"/>
          <p:cNvSpPr/>
          <p:nvPr/>
        </p:nvSpPr>
        <p:spPr>
          <a:xfrm>
            <a:off x="853483" y="1101923"/>
            <a:ext cx="254655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è l'algoritmo di apprendimento </a:t>
            </a:r>
            <a:endParaRPr lang="en-US" sz="1350" dirty="0"/>
          </a:p>
        </p:txBody>
      </p:sp>
      <p:sp>
        <p:nvSpPr>
          <p:cNvPr id="6" name="Text 3"/>
          <p:cNvSpPr/>
          <p:nvPr/>
        </p:nvSpPr>
        <p:spPr>
          <a:xfrm>
            <a:off x="428625" y="1341937"/>
            <a:ext cx="368360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fondamentale per le RNN, un'estensione della </a:t>
            </a:r>
            <a:endParaRPr lang="en-US" sz="1350" dirty="0"/>
          </a:p>
        </p:txBody>
      </p:sp>
      <p:sp>
        <p:nvSpPr>
          <p:cNvPr id="7" name="Text 4"/>
          <p:cNvSpPr/>
          <p:nvPr/>
        </p:nvSpPr>
        <p:spPr>
          <a:xfrm>
            <a:off x="428625" y="1581950"/>
            <a:ext cx="305286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backpropagation standard per gestire </a:t>
            </a:r>
            <a:endParaRPr lang="en-US" sz="1350" dirty="0"/>
          </a:p>
        </p:txBody>
      </p:sp>
      <p:sp>
        <p:nvSpPr>
          <p:cNvPr id="8" name="Text 5"/>
          <p:cNvSpPr/>
          <p:nvPr/>
        </p:nvSpPr>
        <p:spPr>
          <a:xfrm>
            <a:off x="428625" y="1821963"/>
            <a:ext cx="164080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sequenze temporali. </a:t>
            </a:r>
            <a:endParaRPr lang="en-US" sz="1350" dirty="0"/>
          </a:p>
        </p:txBody>
      </p:sp>
      <p:sp>
        <p:nvSpPr>
          <p:cNvPr id="9" name="Text 6"/>
          <p:cNvSpPr/>
          <p:nvPr/>
        </p:nvSpPr>
        <p:spPr>
          <a:xfrm>
            <a:off x="428625" y="2276289"/>
            <a:ext cx="107312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La rete viene </a:t>
            </a:r>
            <a:endParaRPr lang="en-US" sz="1350" dirty="0"/>
          </a:p>
        </p:txBody>
      </p:sp>
      <p:sp>
        <p:nvSpPr>
          <p:cNvPr id="10" name="Text 7"/>
          <p:cNvSpPr/>
          <p:nvPr/>
        </p:nvSpPr>
        <p:spPr>
          <a:xfrm>
            <a:off x="1501750" y="2276289"/>
            <a:ext cx="93510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"srotolata"</a:t>
            </a:r>
            <a:endParaRPr lang="en-US" sz="1350" dirty="0"/>
          </a:p>
        </p:txBody>
      </p:sp>
      <p:sp>
        <p:nvSpPr>
          <p:cNvPr id="11" name="Text 8"/>
          <p:cNvSpPr/>
          <p:nvPr/>
        </p:nvSpPr>
        <p:spPr>
          <a:xfrm>
            <a:off x="2436856" y="2276289"/>
            <a:ext cx="161233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nel tempo, creando </a:t>
            </a:r>
            <a:endParaRPr lang="en-US" sz="1350" dirty="0"/>
          </a:p>
        </p:txBody>
      </p:sp>
      <p:sp>
        <p:nvSpPr>
          <p:cNvPr id="12" name="Text 9"/>
          <p:cNvSpPr/>
          <p:nvPr/>
        </p:nvSpPr>
        <p:spPr>
          <a:xfrm>
            <a:off x="428625" y="2516302"/>
            <a:ext cx="355142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una copia per ogni timestep della sequenza, </a:t>
            </a:r>
            <a:endParaRPr lang="en-US" sz="1350" dirty="0"/>
          </a:p>
        </p:txBody>
      </p:sp>
      <p:sp>
        <p:nvSpPr>
          <p:cNvPr id="13" name="Text 10"/>
          <p:cNvSpPr/>
          <p:nvPr/>
        </p:nvSpPr>
        <p:spPr>
          <a:xfrm>
            <a:off x="428625" y="2756315"/>
            <a:ext cx="238746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con pesi condivisi tra le copie. </a:t>
            </a:r>
            <a:endParaRPr lang="en-US" sz="1350" dirty="0"/>
          </a:p>
        </p:txBody>
      </p:sp>
      <p:sp>
        <p:nvSpPr>
          <p:cNvPr id="14" name="Text 11"/>
          <p:cNvSpPr/>
          <p:nvPr/>
        </p:nvSpPr>
        <p:spPr>
          <a:xfrm>
            <a:off x="347030" y="3210641"/>
            <a:ext cx="246905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I gradienti vengono calcolati e </a:t>
            </a:r>
            <a:endParaRPr lang="en-US" sz="1350" dirty="0"/>
          </a:p>
        </p:txBody>
      </p:sp>
      <p:sp>
        <p:nvSpPr>
          <p:cNvPr id="15" name="Text 12"/>
          <p:cNvSpPr/>
          <p:nvPr/>
        </p:nvSpPr>
        <p:spPr>
          <a:xfrm>
            <a:off x="2897684" y="3210641"/>
            <a:ext cx="83994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propagati </a:t>
            </a:r>
            <a:endParaRPr lang="en-US" sz="1350" dirty="0"/>
          </a:p>
        </p:txBody>
      </p:sp>
      <p:sp>
        <p:nvSpPr>
          <p:cNvPr id="16" name="Text 13"/>
          <p:cNvSpPr/>
          <p:nvPr/>
        </p:nvSpPr>
        <p:spPr>
          <a:xfrm>
            <a:off x="428625" y="3450654"/>
            <a:ext cx="935775"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all'indietro</a:t>
            </a:r>
            <a:endParaRPr lang="en-US" sz="1350" dirty="0"/>
          </a:p>
        </p:txBody>
      </p:sp>
      <p:sp>
        <p:nvSpPr>
          <p:cNvPr id="17" name="Text 14"/>
          <p:cNvSpPr/>
          <p:nvPr/>
        </p:nvSpPr>
        <p:spPr>
          <a:xfrm>
            <a:off x="1364400" y="3450654"/>
            <a:ext cx="213765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attraverso tutti i timestep, </a:t>
            </a:r>
            <a:endParaRPr lang="en-US" sz="1350" dirty="0"/>
          </a:p>
        </p:txBody>
      </p:sp>
      <p:sp>
        <p:nvSpPr>
          <p:cNvPr id="18" name="Text 15"/>
          <p:cNvSpPr/>
          <p:nvPr/>
        </p:nvSpPr>
        <p:spPr>
          <a:xfrm>
            <a:off x="428625" y="3690668"/>
            <a:ext cx="288501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aggiornando i pesi in base all'errore </a:t>
            </a:r>
            <a:endParaRPr lang="en-US" sz="1350" dirty="0"/>
          </a:p>
        </p:txBody>
      </p:sp>
      <p:sp>
        <p:nvSpPr>
          <p:cNvPr id="19" name="Text 16"/>
          <p:cNvSpPr/>
          <p:nvPr/>
        </p:nvSpPr>
        <p:spPr>
          <a:xfrm>
            <a:off x="428625" y="3930681"/>
            <a:ext cx="93784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cumulativo. </a:t>
            </a:r>
            <a:endParaRPr lang="en-US" sz="1350" dirty="0"/>
          </a:p>
        </p:txBody>
      </p:sp>
      <p:sp>
        <p:nvSpPr>
          <p:cNvPr id="20" name="Text 17"/>
          <p:cNvSpPr/>
          <p:nvPr/>
        </p:nvSpPr>
        <p:spPr>
          <a:xfrm>
            <a:off x="5325219" y="1100138"/>
            <a:ext cx="2636909"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Backpropagation Through Time (BPTT)</a:t>
            </a:r>
            <a:endParaRPr lang="en-US" sz="1046" dirty="0"/>
          </a:p>
        </p:txBody>
      </p:sp>
      <p:pic>
        <p:nvPicPr>
          <p:cNvPr id="21" name="Image 1"/>
          <p:cNvPicPr>
            <a:picLocks noChangeAspect="1"/>
          </p:cNvPicPr>
          <p:nvPr/>
        </p:nvPicPr>
        <p:blipFill>
          <a:blip r:embed="rId4"/>
          <a:srcRect/>
          <a:stretch/>
        </p:blipFill>
        <p:spPr>
          <a:xfrm>
            <a:off x="4572000" y="1647419"/>
            <a:ext cx="4143375" cy="23344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91872"/>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Problemi Comuni</a:t>
            </a:r>
            <a:endParaRPr lang="en-US" sz="2025" dirty="0"/>
          </a:p>
        </p:txBody>
      </p:sp>
      <p:sp>
        <p:nvSpPr>
          <p:cNvPr id="4" name="Text 1"/>
          <p:cNvSpPr/>
          <p:nvPr/>
        </p:nvSpPr>
        <p:spPr>
          <a:xfrm>
            <a:off x="428625" y="1101923"/>
            <a:ext cx="169256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Vanishing Gradient:</a:t>
            </a:r>
            <a:endParaRPr lang="en-US" sz="1350" dirty="0"/>
          </a:p>
        </p:txBody>
      </p:sp>
      <p:sp>
        <p:nvSpPr>
          <p:cNvPr id="5" name="Text 2"/>
          <p:cNvSpPr/>
          <p:nvPr/>
        </p:nvSpPr>
        <p:spPr>
          <a:xfrm>
            <a:off x="2121191" y="1101923"/>
            <a:ext cx="174536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Durante il training su </a:t>
            </a:r>
            <a:endParaRPr lang="en-US" sz="1350" dirty="0"/>
          </a:p>
        </p:txBody>
      </p:sp>
      <p:sp>
        <p:nvSpPr>
          <p:cNvPr id="6" name="Text 3"/>
          <p:cNvSpPr/>
          <p:nvPr/>
        </p:nvSpPr>
        <p:spPr>
          <a:xfrm>
            <a:off x="428625" y="1341937"/>
            <a:ext cx="315452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sequenze lunghe, i gradienti tendono a </a:t>
            </a:r>
            <a:endParaRPr lang="en-US" sz="1350" dirty="0"/>
          </a:p>
        </p:txBody>
      </p:sp>
      <p:sp>
        <p:nvSpPr>
          <p:cNvPr id="7" name="Text 4"/>
          <p:cNvSpPr/>
          <p:nvPr/>
        </p:nvSpPr>
        <p:spPr>
          <a:xfrm>
            <a:off x="428625" y="1581950"/>
            <a:ext cx="318025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diminuire esponenzialmente, rendendo </a:t>
            </a:r>
            <a:endParaRPr lang="en-US" sz="1350" dirty="0"/>
          </a:p>
        </p:txBody>
      </p:sp>
      <p:sp>
        <p:nvSpPr>
          <p:cNvPr id="8" name="Text 5"/>
          <p:cNvSpPr/>
          <p:nvPr/>
        </p:nvSpPr>
        <p:spPr>
          <a:xfrm>
            <a:off x="428625" y="1821963"/>
            <a:ext cx="327797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difficile l'apprendimento di dipendenze a </a:t>
            </a:r>
            <a:endParaRPr lang="en-US" sz="1350" dirty="0"/>
          </a:p>
        </p:txBody>
      </p:sp>
      <p:sp>
        <p:nvSpPr>
          <p:cNvPr id="9" name="Text 6"/>
          <p:cNvSpPr/>
          <p:nvPr/>
        </p:nvSpPr>
        <p:spPr>
          <a:xfrm>
            <a:off x="428625" y="2061976"/>
            <a:ext cx="119244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lungo termine. </a:t>
            </a:r>
            <a:endParaRPr lang="en-US" sz="1350" dirty="0"/>
          </a:p>
        </p:txBody>
      </p:sp>
      <p:sp>
        <p:nvSpPr>
          <p:cNvPr id="10" name="Text 7"/>
          <p:cNvSpPr/>
          <p:nvPr/>
        </p:nvSpPr>
        <p:spPr>
          <a:xfrm>
            <a:off x="428625" y="2516302"/>
            <a:ext cx="168879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Exploding Gradient:</a:t>
            </a:r>
            <a:endParaRPr lang="en-US" sz="1350" dirty="0"/>
          </a:p>
        </p:txBody>
      </p:sp>
      <p:sp>
        <p:nvSpPr>
          <p:cNvPr id="11" name="Text 8"/>
          <p:cNvSpPr/>
          <p:nvPr/>
        </p:nvSpPr>
        <p:spPr>
          <a:xfrm>
            <a:off x="2117424" y="2516302"/>
            <a:ext cx="184378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All'opposto, i gradienti </a:t>
            </a:r>
            <a:endParaRPr lang="en-US" sz="1350" dirty="0"/>
          </a:p>
        </p:txBody>
      </p:sp>
      <p:sp>
        <p:nvSpPr>
          <p:cNvPr id="12" name="Text 9"/>
          <p:cNvSpPr/>
          <p:nvPr/>
        </p:nvSpPr>
        <p:spPr>
          <a:xfrm>
            <a:off x="428625" y="2756315"/>
            <a:ext cx="358725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possono crescere eccessivamente, causando </a:t>
            </a:r>
            <a:endParaRPr lang="en-US" sz="1350" dirty="0"/>
          </a:p>
        </p:txBody>
      </p:sp>
      <p:sp>
        <p:nvSpPr>
          <p:cNvPr id="13" name="Text 10"/>
          <p:cNvSpPr/>
          <p:nvPr/>
        </p:nvSpPr>
        <p:spPr>
          <a:xfrm>
            <a:off x="428625" y="2996329"/>
            <a:ext cx="338253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instabilità nell'apprendimento e rendendo </a:t>
            </a:r>
            <a:endParaRPr lang="en-US" sz="1350" dirty="0"/>
          </a:p>
        </p:txBody>
      </p:sp>
      <p:sp>
        <p:nvSpPr>
          <p:cNvPr id="14" name="Text 11"/>
          <p:cNvSpPr/>
          <p:nvPr/>
        </p:nvSpPr>
        <p:spPr>
          <a:xfrm>
            <a:off x="428625" y="3236342"/>
            <a:ext cx="365070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necessarie tecniche come il gradient clipping. </a:t>
            </a:r>
            <a:endParaRPr lang="en-US" sz="1350" dirty="0"/>
          </a:p>
        </p:txBody>
      </p:sp>
      <p:sp>
        <p:nvSpPr>
          <p:cNvPr id="15" name="Text 12"/>
          <p:cNvSpPr/>
          <p:nvPr/>
        </p:nvSpPr>
        <p:spPr>
          <a:xfrm>
            <a:off x="428625" y="3688882"/>
            <a:ext cx="3729038" cy="960053"/>
          </a:xfrm>
          <a:prstGeom prst="rect">
            <a:avLst/>
          </a:prstGeom>
          <a:noFill/>
          <a:ln/>
        </p:spPr>
        <p:txBody>
          <a:bodyPr wrap="squar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Questi problemi limitano l'efficacia delle RNN standard nell'elaborazione di sequenze lunghe, come testi o serie temporali complesse. </a:t>
            </a:r>
            <a:endParaRPr lang="en-US" sz="1350" dirty="0"/>
          </a:p>
        </p:txBody>
      </p:sp>
      <p:sp>
        <p:nvSpPr>
          <p:cNvPr id="16" name="Text 13"/>
          <p:cNvSpPr/>
          <p:nvPr/>
        </p:nvSpPr>
        <p:spPr>
          <a:xfrm>
            <a:off x="4954749" y="1100138"/>
            <a:ext cx="3377850"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Diminuzione del gradiente attraverso i time steps</a:t>
            </a:r>
            <a:endParaRPr lang="en-US" sz="1046" dirty="0"/>
          </a:p>
        </p:txBody>
      </p:sp>
      <p:pic>
        <p:nvPicPr>
          <p:cNvPr id="17" name="Image 1" descr="preencoded.png"/>
          <p:cNvPicPr>
            <a:picLocks noChangeAspect="1"/>
          </p:cNvPicPr>
          <p:nvPr/>
        </p:nvPicPr>
        <p:blipFill>
          <a:blip r:embed="rId4"/>
          <a:stretch>
            <a:fillRect/>
          </a:stretch>
        </p:blipFill>
        <p:spPr>
          <a:xfrm>
            <a:off x="4572000" y="1385888"/>
            <a:ext cx="4143375" cy="250031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65694"/>
            <a:ext cx="163993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mj-lt"/>
                <a:ea typeface="Inter" pitchFamily="34" charset="-122"/>
                <a:cs typeface="Inter" pitchFamily="34" charset="-120"/>
              </a:rPr>
              <a:t>Esempio Pratico</a:t>
            </a:r>
            <a:endParaRPr lang="en-US" sz="2025" dirty="0">
              <a:latin typeface="+mj-lt"/>
            </a:endParaRPr>
          </a:p>
        </p:txBody>
      </p:sp>
      <p:sp>
        <p:nvSpPr>
          <p:cNvPr id="4" name="Text 1"/>
          <p:cNvSpPr/>
          <p:nvPr/>
        </p:nvSpPr>
        <p:spPr>
          <a:xfrm>
            <a:off x="428625" y="1115027"/>
            <a:ext cx="2618024"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 Le RNN possono essere utilizzate per </a:t>
            </a:r>
            <a:endParaRPr lang="en-US" sz="1350" dirty="0">
              <a:latin typeface="+mj-lt"/>
            </a:endParaRPr>
          </a:p>
        </p:txBody>
      </p:sp>
      <p:sp>
        <p:nvSpPr>
          <p:cNvPr id="5" name="Text 2"/>
          <p:cNvSpPr/>
          <p:nvPr/>
        </p:nvSpPr>
        <p:spPr>
          <a:xfrm>
            <a:off x="3498093" y="1115027"/>
            <a:ext cx="531877"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mj-lt"/>
                <a:ea typeface="Noto Sans" pitchFamily="34" charset="-122"/>
                <a:cs typeface="Noto Sans" pitchFamily="34" charset="-120"/>
              </a:rPr>
              <a:t>predire </a:t>
            </a:r>
            <a:endParaRPr lang="en-US" sz="1350" dirty="0">
              <a:latin typeface="+mj-lt"/>
            </a:endParaRPr>
          </a:p>
        </p:txBody>
      </p:sp>
      <p:sp>
        <p:nvSpPr>
          <p:cNvPr id="6" name="Text 3"/>
          <p:cNvSpPr/>
          <p:nvPr/>
        </p:nvSpPr>
        <p:spPr>
          <a:xfrm>
            <a:off x="428625" y="1355041"/>
            <a:ext cx="1280415"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mj-lt"/>
                <a:ea typeface="Noto Sans" pitchFamily="34" charset="-122"/>
                <a:cs typeface="Noto Sans" pitchFamily="34" charset="-120"/>
              </a:rPr>
              <a:t>il valore successivo</a:t>
            </a:r>
            <a:endParaRPr lang="en-US" sz="1350" dirty="0">
              <a:latin typeface="+mj-lt"/>
            </a:endParaRPr>
          </a:p>
        </p:txBody>
      </p:sp>
      <p:sp>
        <p:nvSpPr>
          <p:cNvPr id="7" name="Text 4"/>
          <p:cNvSpPr/>
          <p:nvPr/>
        </p:nvSpPr>
        <p:spPr>
          <a:xfrm>
            <a:off x="2059465" y="1355041"/>
            <a:ext cx="1238929"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 in una sequenza, </a:t>
            </a:r>
            <a:endParaRPr lang="en-US" sz="1350" dirty="0">
              <a:latin typeface="+mj-lt"/>
            </a:endParaRPr>
          </a:p>
        </p:txBody>
      </p:sp>
      <p:sp>
        <p:nvSpPr>
          <p:cNvPr id="8" name="Text 5"/>
          <p:cNvSpPr/>
          <p:nvPr/>
        </p:nvSpPr>
        <p:spPr>
          <a:xfrm>
            <a:off x="428625" y="1595054"/>
            <a:ext cx="2223366"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basandosi sui valori precedenti. </a:t>
            </a:r>
            <a:endParaRPr lang="en-US" sz="1350" dirty="0">
              <a:latin typeface="+mj-lt"/>
            </a:endParaRPr>
          </a:p>
        </p:txBody>
      </p:sp>
      <p:sp>
        <p:nvSpPr>
          <p:cNvPr id="9" name="Text 6"/>
          <p:cNvSpPr/>
          <p:nvPr/>
        </p:nvSpPr>
        <p:spPr>
          <a:xfrm>
            <a:off x="428625" y="2049380"/>
            <a:ext cx="2840201"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 Nell'esempio, una RNN è addestrata per </a:t>
            </a:r>
            <a:endParaRPr lang="en-US" sz="1350" dirty="0">
              <a:latin typeface="+mj-lt"/>
            </a:endParaRPr>
          </a:p>
        </p:txBody>
      </p:sp>
      <p:sp>
        <p:nvSpPr>
          <p:cNvPr id="10" name="Text 7"/>
          <p:cNvSpPr/>
          <p:nvPr/>
        </p:nvSpPr>
        <p:spPr>
          <a:xfrm>
            <a:off x="428625" y="2289393"/>
            <a:ext cx="655308"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predire il </a:t>
            </a:r>
            <a:endParaRPr lang="en-US" sz="1350" dirty="0">
              <a:latin typeface="+mj-lt"/>
            </a:endParaRPr>
          </a:p>
        </p:txBody>
      </p:sp>
      <p:sp>
        <p:nvSpPr>
          <p:cNvPr id="11" name="Text 8"/>
          <p:cNvSpPr/>
          <p:nvPr/>
        </p:nvSpPr>
        <p:spPr>
          <a:xfrm>
            <a:off x="1189546" y="2289393"/>
            <a:ext cx="1278299"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mj-lt"/>
                <a:ea typeface="Noto Sans" pitchFamily="34" charset="-122"/>
                <a:cs typeface="Noto Sans" pitchFamily="34" charset="-120"/>
              </a:rPr>
              <a:t>prossimo carattere</a:t>
            </a:r>
            <a:endParaRPr lang="en-US" sz="1350" dirty="0">
              <a:latin typeface="+mj-lt"/>
            </a:endParaRPr>
          </a:p>
        </p:txBody>
      </p:sp>
      <p:sp>
        <p:nvSpPr>
          <p:cNvPr id="12" name="Text 9"/>
          <p:cNvSpPr/>
          <p:nvPr/>
        </p:nvSpPr>
        <p:spPr>
          <a:xfrm>
            <a:off x="2815921" y="2289393"/>
            <a:ext cx="504946"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 in una </a:t>
            </a:r>
            <a:endParaRPr lang="en-US" sz="1350" dirty="0">
              <a:latin typeface="+mj-lt"/>
            </a:endParaRPr>
          </a:p>
        </p:txBody>
      </p:sp>
      <p:sp>
        <p:nvSpPr>
          <p:cNvPr id="13" name="Text 10"/>
          <p:cNvSpPr/>
          <p:nvPr/>
        </p:nvSpPr>
        <p:spPr>
          <a:xfrm>
            <a:off x="428625" y="2529406"/>
            <a:ext cx="2626616"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sequenza di testo, imparando pattern </a:t>
            </a:r>
            <a:endParaRPr lang="en-US" sz="1350" dirty="0">
              <a:latin typeface="+mj-lt"/>
            </a:endParaRPr>
          </a:p>
        </p:txBody>
      </p:sp>
      <p:sp>
        <p:nvSpPr>
          <p:cNvPr id="14" name="Text 11"/>
          <p:cNvSpPr/>
          <p:nvPr/>
        </p:nvSpPr>
        <p:spPr>
          <a:xfrm>
            <a:off x="428625" y="2769419"/>
            <a:ext cx="728854"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linguistici. </a:t>
            </a:r>
            <a:endParaRPr lang="en-US" sz="1350" dirty="0">
              <a:latin typeface="+mj-lt"/>
            </a:endParaRPr>
          </a:p>
        </p:txBody>
      </p:sp>
      <p:sp>
        <p:nvSpPr>
          <p:cNvPr id="15" name="Text 12"/>
          <p:cNvSpPr/>
          <p:nvPr/>
        </p:nvSpPr>
        <p:spPr>
          <a:xfrm>
            <a:off x="428625" y="3223745"/>
            <a:ext cx="1793761"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 Altri esempi includono la </a:t>
            </a:r>
            <a:endParaRPr lang="en-US" sz="1350" dirty="0">
              <a:latin typeface="+mj-lt"/>
            </a:endParaRPr>
          </a:p>
        </p:txBody>
      </p:sp>
      <p:sp>
        <p:nvSpPr>
          <p:cNvPr id="16" name="Text 13"/>
          <p:cNvSpPr/>
          <p:nvPr/>
        </p:nvSpPr>
        <p:spPr>
          <a:xfrm>
            <a:off x="2537594" y="3223745"/>
            <a:ext cx="1274388"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mj-lt"/>
                <a:ea typeface="Noto Sans" pitchFamily="34" charset="-122"/>
                <a:cs typeface="Noto Sans" pitchFamily="34" charset="-120"/>
              </a:rPr>
              <a:t>previsione di serie </a:t>
            </a:r>
            <a:endParaRPr lang="en-US" sz="1350" dirty="0">
              <a:latin typeface="+mj-lt"/>
            </a:endParaRPr>
          </a:p>
        </p:txBody>
      </p:sp>
      <p:sp>
        <p:nvSpPr>
          <p:cNvPr id="17" name="Text 14"/>
          <p:cNvSpPr/>
          <p:nvPr/>
        </p:nvSpPr>
        <p:spPr>
          <a:xfrm>
            <a:off x="428625" y="3463758"/>
            <a:ext cx="658578"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mj-lt"/>
                <a:ea typeface="Noto Sans" pitchFamily="34" charset="-122"/>
                <a:cs typeface="Noto Sans" pitchFamily="34" charset="-120"/>
              </a:rPr>
              <a:t>temporali</a:t>
            </a:r>
            <a:endParaRPr lang="en-US" sz="1350" dirty="0">
              <a:latin typeface="+mj-lt"/>
            </a:endParaRPr>
          </a:p>
        </p:txBody>
      </p:sp>
      <p:sp>
        <p:nvSpPr>
          <p:cNvPr id="18" name="Text 15"/>
          <p:cNvSpPr/>
          <p:nvPr/>
        </p:nvSpPr>
        <p:spPr>
          <a:xfrm>
            <a:off x="1269941" y="3463758"/>
            <a:ext cx="2102948"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 come dati finanziari, consumi </a:t>
            </a:r>
            <a:endParaRPr lang="en-US" sz="1350" dirty="0">
              <a:latin typeface="+mj-lt"/>
            </a:endParaRPr>
          </a:p>
        </p:txBody>
      </p:sp>
      <p:sp>
        <p:nvSpPr>
          <p:cNvPr id="19" name="Text 16"/>
          <p:cNvSpPr/>
          <p:nvPr/>
        </p:nvSpPr>
        <p:spPr>
          <a:xfrm>
            <a:off x="428625" y="3703772"/>
            <a:ext cx="2587631"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mj-lt"/>
                <a:ea typeface="Noto Sans" pitchFamily="34" charset="-122"/>
                <a:cs typeface="Noto Sans" pitchFamily="34" charset="-120"/>
              </a:rPr>
              <a:t>energetici o metriche di traffico web. </a:t>
            </a:r>
            <a:endParaRPr lang="en-US" sz="1350" dirty="0">
              <a:latin typeface="+mj-lt"/>
            </a:endParaRPr>
          </a:p>
        </p:txBody>
      </p:sp>
      <p:sp>
        <p:nvSpPr>
          <p:cNvPr id="20" name="Text 17"/>
          <p:cNvSpPr/>
          <p:nvPr/>
        </p:nvSpPr>
        <p:spPr>
          <a:xfrm>
            <a:off x="5521586" y="1126824"/>
            <a:ext cx="2244204" cy="160941"/>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mj-lt"/>
                <a:ea typeface="Noto Sans" pitchFamily="34" charset="-122"/>
                <a:cs typeface="Noto Sans" pitchFamily="34" charset="-120"/>
              </a:rPr>
              <a:t>Predizione di sequenza numerica con RNN</a:t>
            </a:r>
            <a:endParaRPr lang="en-US" sz="1046" dirty="0">
              <a:latin typeface="+mj-lt"/>
            </a:endParaRPr>
          </a:p>
        </p:txBody>
      </p:sp>
      <p:pic>
        <p:nvPicPr>
          <p:cNvPr id="21" name="Image 1" descr="preencoded.png"/>
          <p:cNvPicPr>
            <a:picLocks noChangeAspect="1"/>
          </p:cNvPicPr>
          <p:nvPr/>
        </p:nvPicPr>
        <p:blipFill>
          <a:blip r:embed="rId4"/>
          <a:stretch>
            <a:fillRect/>
          </a:stretch>
        </p:blipFill>
        <p:spPr>
          <a:xfrm>
            <a:off x="4572000" y="1385888"/>
            <a:ext cx="4143375" cy="250031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Applicazioni RNN</a:t>
            </a:r>
            <a:endParaRPr lang="en-US" sz="2025" dirty="0"/>
          </a:p>
        </p:txBody>
      </p:sp>
      <p:pic>
        <p:nvPicPr>
          <p:cNvPr id="4" name="Image 1" descr="preencoded.png"/>
          <p:cNvPicPr>
            <a:picLocks noChangeAspect="1"/>
          </p:cNvPicPr>
          <p:nvPr/>
        </p:nvPicPr>
        <p:blipFill>
          <a:blip r:embed="rId4"/>
          <a:stretch>
            <a:fillRect/>
          </a:stretch>
        </p:blipFill>
        <p:spPr>
          <a:xfrm>
            <a:off x="428625" y="1134070"/>
            <a:ext cx="214313" cy="171450"/>
          </a:xfrm>
          <a:prstGeom prst="rect">
            <a:avLst/>
          </a:prstGeom>
        </p:spPr>
      </p:pic>
      <p:sp>
        <p:nvSpPr>
          <p:cNvPr id="5" name="Text 1"/>
          <p:cNvSpPr/>
          <p:nvPr/>
        </p:nvSpPr>
        <p:spPr>
          <a:xfrm>
            <a:off x="707231" y="1101923"/>
            <a:ext cx="174452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Language Modeling:</a:t>
            </a:r>
            <a:endParaRPr lang="en-US" sz="1350" dirty="0"/>
          </a:p>
        </p:txBody>
      </p:sp>
      <p:sp>
        <p:nvSpPr>
          <p:cNvPr id="6" name="Text 2"/>
          <p:cNvSpPr/>
          <p:nvPr/>
        </p:nvSpPr>
        <p:spPr>
          <a:xfrm>
            <a:off x="2451757" y="1101923"/>
            <a:ext cx="132463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Predizione della </a:t>
            </a:r>
            <a:endParaRPr lang="en-US" sz="1350" dirty="0"/>
          </a:p>
        </p:txBody>
      </p:sp>
      <p:sp>
        <p:nvSpPr>
          <p:cNvPr id="7" name="Text 3"/>
          <p:cNvSpPr/>
          <p:nvPr/>
        </p:nvSpPr>
        <p:spPr>
          <a:xfrm>
            <a:off x="707231" y="1341937"/>
            <a:ext cx="318005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parola successiva, generazione di testo, </a:t>
            </a:r>
            <a:endParaRPr lang="en-US" sz="1350" dirty="0"/>
          </a:p>
        </p:txBody>
      </p:sp>
      <p:sp>
        <p:nvSpPr>
          <p:cNvPr id="8" name="Text 4"/>
          <p:cNvSpPr/>
          <p:nvPr/>
        </p:nvSpPr>
        <p:spPr>
          <a:xfrm>
            <a:off x="707231" y="1581950"/>
            <a:ext cx="224034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completamento automatico </a:t>
            </a:r>
            <a:endParaRPr lang="en-US" sz="1350" dirty="0"/>
          </a:p>
        </p:txBody>
      </p:sp>
      <p:pic>
        <p:nvPicPr>
          <p:cNvPr id="9" name="Image 2" descr="preencoded.png"/>
          <p:cNvPicPr>
            <a:picLocks noChangeAspect="1"/>
          </p:cNvPicPr>
          <p:nvPr/>
        </p:nvPicPr>
        <p:blipFill>
          <a:blip r:embed="rId5"/>
          <a:stretch>
            <a:fillRect/>
          </a:stretch>
        </p:blipFill>
        <p:spPr>
          <a:xfrm>
            <a:off x="428625" y="2068423"/>
            <a:ext cx="171450" cy="171450"/>
          </a:xfrm>
          <a:prstGeom prst="rect">
            <a:avLst/>
          </a:prstGeom>
        </p:spPr>
      </p:pic>
      <p:sp>
        <p:nvSpPr>
          <p:cNvPr id="10" name="Text 5"/>
          <p:cNvSpPr/>
          <p:nvPr/>
        </p:nvSpPr>
        <p:spPr>
          <a:xfrm>
            <a:off x="707231" y="2036276"/>
            <a:ext cx="1374865"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Serie Temporali:</a:t>
            </a:r>
            <a:endParaRPr lang="en-US" sz="1350" dirty="0"/>
          </a:p>
        </p:txBody>
      </p:sp>
      <p:sp>
        <p:nvSpPr>
          <p:cNvPr id="11" name="Text 6"/>
          <p:cNvSpPr/>
          <p:nvPr/>
        </p:nvSpPr>
        <p:spPr>
          <a:xfrm>
            <a:off x="2082096" y="2036276"/>
            <a:ext cx="198470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Previsione di andamenti </a:t>
            </a:r>
            <a:endParaRPr lang="en-US" sz="1350" dirty="0"/>
          </a:p>
        </p:txBody>
      </p:sp>
      <p:sp>
        <p:nvSpPr>
          <p:cNvPr id="12" name="Text 7"/>
          <p:cNvSpPr/>
          <p:nvPr/>
        </p:nvSpPr>
        <p:spPr>
          <a:xfrm>
            <a:off x="707231" y="2276289"/>
            <a:ext cx="310273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finanziari, analisi di dati meteorologici, </a:t>
            </a:r>
            <a:endParaRPr lang="en-US" sz="1350" dirty="0"/>
          </a:p>
        </p:txBody>
      </p:sp>
      <p:sp>
        <p:nvSpPr>
          <p:cNvPr id="13" name="Text 8"/>
          <p:cNvSpPr/>
          <p:nvPr/>
        </p:nvSpPr>
        <p:spPr>
          <a:xfrm>
            <a:off x="707231" y="2516302"/>
            <a:ext cx="19267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monitoraggio di sensori </a:t>
            </a:r>
            <a:endParaRPr lang="en-US" sz="1350" dirty="0"/>
          </a:p>
        </p:txBody>
      </p:sp>
      <p:pic>
        <p:nvPicPr>
          <p:cNvPr id="14" name="Image 3" descr="preencoded.png"/>
          <p:cNvPicPr>
            <a:picLocks noChangeAspect="1"/>
          </p:cNvPicPr>
          <p:nvPr/>
        </p:nvPicPr>
        <p:blipFill>
          <a:blip r:embed="rId6"/>
          <a:stretch>
            <a:fillRect/>
          </a:stretch>
        </p:blipFill>
        <p:spPr>
          <a:xfrm>
            <a:off x="428625" y="3002775"/>
            <a:ext cx="171450" cy="171450"/>
          </a:xfrm>
          <a:prstGeom prst="rect">
            <a:avLst/>
          </a:prstGeom>
        </p:spPr>
      </p:pic>
      <p:sp>
        <p:nvSpPr>
          <p:cNvPr id="15" name="Text 9"/>
          <p:cNvSpPr/>
          <p:nvPr/>
        </p:nvSpPr>
        <p:spPr>
          <a:xfrm>
            <a:off x="707231" y="2970628"/>
            <a:ext cx="169186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Elaborazione Audio:</a:t>
            </a:r>
            <a:endParaRPr lang="en-US" sz="1350" dirty="0"/>
          </a:p>
        </p:txBody>
      </p:sp>
      <p:sp>
        <p:nvSpPr>
          <p:cNvPr id="16" name="Text 10"/>
          <p:cNvSpPr/>
          <p:nvPr/>
        </p:nvSpPr>
        <p:spPr>
          <a:xfrm>
            <a:off x="2399100" y="2970628"/>
            <a:ext cx="132840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Riconoscimento </a:t>
            </a:r>
            <a:endParaRPr lang="en-US" sz="1350" dirty="0"/>
          </a:p>
        </p:txBody>
      </p:sp>
      <p:sp>
        <p:nvSpPr>
          <p:cNvPr id="17" name="Text 11"/>
          <p:cNvSpPr/>
          <p:nvPr/>
        </p:nvSpPr>
        <p:spPr>
          <a:xfrm>
            <a:off x="707231" y="3210641"/>
            <a:ext cx="233943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vocale, trascrizione musicale, </a:t>
            </a:r>
            <a:endParaRPr lang="en-US" sz="1350" dirty="0"/>
          </a:p>
        </p:txBody>
      </p:sp>
      <p:sp>
        <p:nvSpPr>
          <p:cNvPr id="18" name="Text 12"/>
          <p:cNvSpPr/>
          <p:nvPr/>
        </p:nvSpPr>
        <p:spPr>
          <a:xfrm>
            <a:off x="707231" y="3450654"/>
            <a:ext cx="185218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identificazione di suoni </a:t>
            </a:r>
            <a:endParaRPr lang="en-US" sz="1350" dirty="0"/>
          </a:p>
        </p:txBody>
      </p:sp>
      <p:sp>
        <p:nvSpPr>
          <p:cNvPr id="19" name="Text 13"/>
          <p:cNvSpPr/>
          <p:nvPr/>
        </p:nvSpPr>
        <p:spPr>
          <a:xfrm>
            <a:off x="5009555" y="1100138"/>
            <a:ext cx="3268266"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Distribuzione delle applicazioni RNN per settore</a:t>
            </a:r>
            <a:endParaRPr lang="en-US" sz="1046" dirty="0"/>
          </a:p>
        </p:txBody>
      </p:sp>
      <p:pic>
        <p:nvPicPr>
          <p:cNvPr id="20"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37609"/>
          </a:xfrm>
          <a:prstGeom prst="rect">
            <a:avLst/>
          </a:prstGeom>
        </p:spPr>
      </p:pic>
      <p:sp>
        <p:nvSpPr>
          <p:cNvPr id="3" name="Text 0"/>
          <p:cNvSpPr/>
          <p:nvPr/>
        </p:nvSpPr>
        <p:spPr>
          <a:xfrm>
            <a:off x="428625" y="465694"/>
            <a:ext cx="2975173"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Introduzione alle LSTM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01923"/>
            <a:ext cx="2174853"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Long Short-Term Memory</a:t>
            </a:r>
            <a:endParaRPr lang="en-US" sz="1350" dirty="0"/>
          </a:p>
        </p:txBody>
      </p:sp>
      <p:sp>
        <p:nvSpPr>
          <p:cNvPr id="5" name="Text 2"/>
          <p:cNvSpPr/>
          <p:nvPr/>
        </p:nvSpPr>
        <p:spPr>
          <a:xfrm>
            <a:off x="2603478" y="1101923"/>
            <a:ext cx="72352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(LSTM) è </a:t>
            </a:r>
            <a:endParaRPr lang="en-US" sz="1350" dirty="0"/>
          </a:p>
        </p:txBody>
      </p:sp>
      <p:sp>
        <p:nvSpPr>
          <p:cNvPr id="6" name="Text 3"/>
          <p:cNvSpPr/>
          <p:nvPr/>
        </p:nvSpPr>
        <p:spPr>
          <a:xfrm>
            <a:off x="428625" y="1341937"/>
            <a:ext cx="346209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un'architettura avanzata di RNN progettata </a:t>
            </a:r>
            <a:endParaRPr lang="en-US" sz="1350" dirty="0"/>
          </a:p>
        </p:txBody>
      </p:sp>
      <p:sp>
        <p:nvSpPr>
          <p:cNvPr id="7" name="Text 4"/>
          <p:cNvSpPr/>
          <p:nvPr/>
        </p:nvSpPr>
        <p:spPr>
          <a:xfrm>
            <a:off x="428625" y="1581950"/>
            <a:ext cx="310513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per superare il problema del vanishing </a:t>
            </a:r>
            <a:endParaRPr lang="en-US" sz="1350" dirty="0"/>
          </a:p>
        </p:txBody>
      </p:sp>
      <p:sp>
        <p:nvSpPr>
          <p:cNvPr id="8" name="Text 5"/>
          <p:cNvSpPr/>
          <p:nvPr/>
        </p:nvSpPr>
        <p:spPr>
          <a:xfrm>
            <a:off x="428625" y="1821963"/>
            <a:ext cx="72919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gradient. </a:t>
            </a:r>
            <a:endParaRPr lang="en-US" sz="1350" dirty="0"/>
          </a:p>
        </p:txBody>
      </p:sp>
      <p:sp>
        <p:nvSpPr>
          <p:cNvPr id="9" name="Text 6"/>
          <p:cNvSpPr/>
          <p:nvPr/>
        </p:nvSpPr>
        <p:spPr>
          <a:xfrm>
            <a:off x="428625" y="2276289"/>
            <a:ext cx="352828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Introdotta da Hochreiter e Schmidhuber nel </a:t>
            </a:r>
            <a:endParaRPr lang="en-US" sz="1350" dirty="0"/>
          </a:p>
        </p:txBody>
      </p:sp>
      <p:sp>
        <p:nvSpPr>
          <p:cNvPr id="10" name="Text 7"/>
          <p:cNvSpPr/>
          <p:nvPr/>
        </p:nvSpPr>
        <p:spPr>
          <a:xfrm>
            <a:off x="428625" y="2516302"/>
            <a:ext cx="211279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1997, permette alle reti di </a:t>
            </a:r>
            <a:endParaRPr lang="en-US" sz="1350" dirty="0"/>
          </a:p>
        </p:txBody>
      </p:sp>
      <p:sp>
        <p:nvSpPr>
          <p:cNvPr id="11" name="Text 8"/>
          <p:cNvSpPr/>
          <p:nvPr/>
        </p:nvSpPr>
        <p:spPr>
          <a:xfrm>
            <a:off x="2541417" y="2516302"/>
            <a:ext cx="1120955"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memorizzare </a:t>
            </a:r>
            <a:endParaRPr lang="en-US" sz="1350" dirty="0"/>
          </a:p>
        </p:txBody>
      </p:sp>
      <p:sp>
        <p:nvSpPr>
          <p:cNvPr id="12" name="Text 9"/>
          <p:cNvSpPr/>
          <p:nvPr/>
        </p:nvSpPr>
        <p:spPr>
          <a:xfrm>
            <a:off x="428625" y="2756315"/>
            <a:ext cx="299164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informazioni per periodi più lunghi</a:t>
            </a:r>
            <a:endParaRPr lang="en-US" sz="1350" dirty="0"/>
          </a:p>
        </p:txBody>
      </p:sp>
      <p:sp>
        <p:nvSpPr>
          <p:cNvPr id="13" name="Text 10"/>
          <p:cNvSpPr/>
          <p:nvPr/>
        </p:nvSpPr>
        <p:spPr>
          <a:xfrm>
            <a:off x="3420266" y="2756315"/>
            <a:ext cx="67140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rispetto </a:t>
            </a:r>
            <a:endParaRPr lang="en-US" sz="1350" dirty="0"/>
          </a:p>
        </p:txBody>
      </p:sp>
      <p:sp>
        <p:nvSpPr>
          <p:cNvPr id="14" name="Text 11"/>
          <p:cNvSpPr/>
          <p:nvPr/>
        </p:nvSpPr>
        <p:spPr>
          <a:xfrm>
            <a:off x="428625" y="2996329"/>
            <a:ext cx="150431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alle RNN standard. </a:t>
            </a:r>
            <a:endParaRPr lang="en-US" sz="1350" dirty="0"/>
          </a:p>
        </p:txBody>
      </p:sp>
      <p:sp>
        <p:nvSpPr>
          <p:cNvPr id="15" name="Text 12"/>
          <p:cNvSpPr/>
          <p:nvPr/>
        </p:nvSpPr>
        <p:spPr>
          <a:xfrm>
            <a:off x="428625" y="3450654"/>
            <a:ext cx="339713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La chiave del successo delle LSTM è la loro </a:t>
            </a:r>
            <a:endParaRPr lang="en-US" sz="1350" dirty="0"/>
          </a:p>
        </p:txBody>
      </p:sp>
      <p:sp>
        <p:nvSpPr>
          <p:cNvPr id="16" name="Text 13"/>
          <p:cNvSpPr/>
          <p:nvPr/>
        </p:nvSpPr>
        <p:spPr>
          <a:xfrm>
            <a:off x="428625" y="3690668"/>
            <a:ext cx="90354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capacità di </a:t>
            </a:r>
            <a:endParaRPr lang="en-US" sz="1350" dirty="0"/>
          </a:p>
        </p:txBody>
      </p:sp>
      <p:sp>
        <p:nvSpPr>
          <p:cNvPr id="17" name="Text 14"/>
          <p:cNvSpPr/>
          <p:nvPr/>
        </p:nvSpPr>
        <p:spPr>
          <a:xfrm>
            <a:off x="1332170" y="3690668"/>
            <a:ext cx="208089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decidere selettivamente</a:t>
            </a:r>
            <a:endParaRPr lang="en-US" sz="1350" dirty="0"/>
          </a:p>
        </p:txBody>
      </p:sp>
      <p:sp>
        <p:nvSpPr>
          <p:cNvPr id="18" name="Text 15"/>
          <p:cNvSpPr/>
          <p:nvPr/>
        </p:nvSpPr>
        <p:spPr>
          <a:xfrm>
            <a:off x="3413066" y="3690668"/>
            <a:ext cx="44065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quali </a:t>
            </a:r>
            <a:endParaRPr lang="en-US" sz="1350" dirty="0"/>
          </a:p>
        </p:txBody>
      </p:sp>
      <p:sp>
        <p:nvSpPr>
          <p:cNvPr id="19" name="Text 16"/>
          <p:cNvSpPr/>
          <p:nvPr/>
        </p:nvSpPr>
        <p:spPr>
          <a:xfrm>
            <a:off x="428625" y="3930681"/>
            <a:ext cx="354028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informazioni conservare e quali dimenticare </a:t>
            </a:r>
            <a:endParaRPr lang="en-US" sz="1350" dirty="0"/>
          </a:p>
        </p:txBody>
      </p:sp>
      <p:sp>
        <p:nvSpPr>
          <p:cNvPr id="20" name="Text 17"/>
          <p:cNvSpPr/>
          <p:nvPr/>
        </p:nvSpPr>
        <p:spPr>
          <a:xfrm>
            <a:off x="428625" y="4170694"/>
            <a:ext cx="284298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durante l'elaborazione sequenziale. </a:t>
            </a:r>
            <a:endParaRPr lang="en-US" sz="1350" dirty="0"/>
          </a:p>
        </p:txBody>
      </p:sp>
      <p:pic>
        <p:nvPicPr>
          <p:cNvPr id="21" name="Image 1" descr="preencoded.png"/>
          <p:cNvPicPr>
            <a:picLocks noChangeAspect="1"/>
          </p:cNvPicPr>
          <p:nvPr/>
        </p:nvPicPr>
        <p:blipFill>
          <a:blip r:embed="rId4"/>
          <a:stretch>
            <a:fillRect/>
          </a:stretch>
        </p:blipFill>
        <p:spPr>
          <a:xfrm>
            <a:off x="4572000" y="1728285"/>
            <a:ext cx="4143375" cy="226680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65694"/>
            <a:ext cx="2369238"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Architettura LSTM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28625" y="1134070"/>
            <a:ext cx="171450" cy="171450"/>
          </a:xfrm>
          <a:prstGeom prst="rect">
            <a:avLst/>
          </a:prstGeom>
        </p:spPr>
      </p:pic>
      <p:sp>
        <p:nvSpPr>
          <p:cNvPr id="5" name="Text 1"/>
          <p:cNvSpPr/>
          <p:nvPr/>
        </p:nvSpPr>
        <p:spPr>
          <a:xfrm>
            <a:off x="707231" y="1101923"/>
            <a:ext cx="856748"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Cell State:</a:t>
            </a:r>
            <a:endParaRPr lang="en-US" sz="1350" dirty="0"/>
          </a:p>
        </p:txBody>
      </p:sp>
      <p:sp>
        <p:nvSpPr>
          <p:cNvPr id="6" name="Text 2"/>
          <p:cNvSpPr/>
          <p:nvPr/>
        </p:nvSpPr>
        <p:spPr>
          <a:xfrm>
            <a:off x="1563979" y="1101923"/>
            <a:ext cx="255204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Canale principale che trasporta </a:t>
            </a:r>
            <a:endParaRPr lang="en-US" sz="1350" dirty="0"/>
          </a:p>
        </p:txBody>
      </p:sp>
      <p:sp>
        <p:nvSpPr>
          <p:cNvPr id="7" name="Text 3"/>
          <p:cNvSpPr/>
          <p:nvPr/>
        </p:nvSpPr>
        <p:spPr>
          <a:xfrm>
            <a:off x="707231" y="1341937"/>
            <a:ext cx="326921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informazioni attraverso la sequenza, con </a:t>
            </a:r>
            <a:endParaRPr lang="en-US" sz="1350" dirty="0"/>
          </a:p>
        </p:txBody>
      </p:sp>
      <p:sp>
        <p:nvSpPr>
          <p:cNvPr id="8" name="Text 4"/>
          <p:cNvSpPr/>
          <p:nvPr/>
        </p:nvSpPr>
        <p:spPr>
          <a:xfrm>
            <a:off x="707231" y="1581950"/>
            <a:ext cx="310566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minime alterazioni controllate dai gate </a:t>
            </a:r>
            <a:endParaRPr lang="en-US" sz="1350" dirty="0"/>
          </a:p>
        </p:txBody>
      </p:sp>
      <p:pic>
        <p:nvPicPr>
          <p:cNvPr id="9" name="Image 2" descr="preencoded.png"/>
          <p:cNvPicPr>
            <a:picLocks noChangeAspect="1"/>
          </p:cNvPicPr>
          <p:nvPr/>
        </p:nvPicPr>
        <p:blipFill>
          <a:blip r:embed="rId5"/>
          <a:stretch>
            <a:fillRect/>
          </a:stretch>
        </p:blipFill>
        <p:spPr>
          <a:xfrm>
            <a:off x="428625" y="2068423"/>
            <a:ext cx="192881" cy="171450"/>
          </a:xfrm>
          <a:prstGeom prst="rect">
            <a:avLst/>
          </a:prstGeom>
        </p:spPr>
      </p:pic>
      <p:sp>
        <p:nvSpPr>
          <p:cNvPr id="10" name="Text 5"/>
          <p:cNvSpPr/>
          <p:nvPr/>
        </p:nvSpPr>
        <p:spPr>
          <a:xfrm>
            <a:off x="707231" y="2036276"/>
            <a:ext cx="130713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Gate Structure:</a:t>
            </a:r>
            <a:endParaRPr lang="en-US" sz="1350" dirty="0"/>
          </a:p>
        </p:txBody>
      </p:sp>
      <p:sp>
        <p:nvSpPr>
          <p:cNvPr id="11" name="Text 6"/>
          <p:cNvSpPr/>
          <p:nvPr/>
        </p:nvSpPr>
        <p:spPr>
          <a:xfrm>
            <a:off x="2014370" y="2036276"/>
            <a:ext cx="212565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Tre gate principali (forget, </a:t>
            </a:r>
            <a:endParaRPr lang="en-US" sz="1350" dirty="0"/>
          </a:p>
        </p:txBody>
      </p:sp>
      <p:sp>
        <p:nvSpPr>
          <p:cNvPr id="12" name="Text 7"/>
          <p:cNvSpPr/>
          <p:nvPr/>
        </p:nvSpPr>
        <p:spPr>
          <a:xfrm>
            <a:off x="707231" y="2276289"/>
            <a:ext cx="325275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input, output) che controllano il flusso di </a:t>
            </a:r>
            <a:endParaRPr lang="en-US" sz="1350" dirty="0"/>
          </a:p>
        </p:txBody>
      </p:sp>
      <p:sp>
        <p:nvSpPr>
          <p:cNvPr id="13" name="Text 8"/>
          <p:cNvSpPr/>
          <p:nvPr/>
        </p:nvSpPr>
        <p:spPr>
          <a:xfrm>
            <a:off x="707231" y="2516302"/>
            <a:ext cx="248072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informazioni attraverso la cella </a:t>
            </a:r>
            <a:endParaRPr lang="en-US" sz="1350" dirty="0"/>
          </a:p>
        </p:txBody>
      </p:sp>
      <p:pic>
        <p:nvPicPr>
          <p:cNvPr id="14" name="Image 3" descr="preencoded.png"/>
          <p:cNvPicPr>
            <a:picLocks noChangeAspect="1"/>
          </p:cNvPicPr>
          <p:nvPr/>
        </p:nvPicPr>
        <p:blipFill>
          <a:blip r:embed="rId6"/>
          <a:stretch>
            <a:fillRect/>
          </a:stretch>
        </p:blipFill>
        <p:spPr>
          <a:xfrm>
            <a:off x="428625" y="3002775"/>
            <a:ext cx="171450" cy="171450"/>
          </a:xfrm>
          <a:prstGeom prst="rect">
            <a:avLst/>
          </a:prstGeom>
        </p:spPr>
      </p:pic>
      <p:sp>
        <p:nvSpPr>
          <p:cNvPr id="15" name="Text 9"/>
          <p:cNvSpPr/>
          <p:nvPr/>
        </p:nvSpPr>
        <p:spPr>
          <a:xfrm>
            <a:off x="707231" y="2970628"/>
            <a:ext cx="108459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Connessioni:</a:t>
            </a:r>
            <a:endParaRPr lang="en-US" sz="1350" dirty="0"/>
          </a:p>
        </p:txBody>
      </p:sp>
      <p:sp>
        <p:nvSpPr>
          <p:cNvPr id="16" name="Text 10"/>
          <p:cNvSpPr/>
          <p:nvPr/>
        </p:nvSpPr>
        <p:spPr>
          <a:xfrm>
            <a:off x="1791826" y="2970628"/>
            <a:ext cx="186264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Struttura complessa di </a:t>
            </a:r>
            <a:endParaRPr lang="en-US" sz="1350" dirty="0"/>
          </a:p>
        </p:txBody>
      </p:sp>
      <p:sp>
        <p:nvSpPr>
          <p:cNvPr id="17" name="Text 11"/>
          <p:cNvSpPr/>
          <p:nvPr/>
        </p:nvSpPr>
        <p:spPr>
          <a:xfrm>
            <a:off x="707231" y="3210641"/>
            <a:ext cx="296850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connessioni che permette alla rete di </a:t>
            </a:r>
            <a:endParaRPr lang="en-US" sz="1350" dirty="0"/>
          </a:p>
        </p:txBody>
      </p:sp>
      <p:sp>
        <p:nvSpPr>
          <p:cNvPr id="18" name="Text 12"/>
          <p:cNvSpPr/>
          <p:nvPr/>
        </p:nvSpPr>
        <p:spPr>
          <a:xfrm>
            <a:off x="707231" y="3450654"/>
            <a:ext cx="317732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decidere quali informazioni mantenere, </a:t>
            </a:r>
            <a:endParaRPr lang="en-US" sz="1350" dirty="0"/>
          </a:p>
        </p:txBody>
      </p:sp>
      <p:sp>
        <p:nvSpPr>
          <p:cNvPr id="19" name="Text 13"/>
          <p:cNvSpPr/>
          <p:nvPr/>
        </p:nvSpPr>
        <p:spPr>
          <a:xfrm>
            <a:off x="707231" y="3690668"/>
            <a:ext cx="278642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aggiornare o utilizzare per l'output </a:t>
            </a:r>
            <a:endParaRPr lang="en-US" sz="1350" dirty="0"/>
          </a:p>
        </p:txBody>
      </p:sp>
      <p:pic>
        <p:nvPicPr>
          <p:cNvPr id="20" name="Image 4" descr="preencoded.png"/>
          <p:cNvPicPr>
            <a:picLocks noChangeAspect="1"/>
          </p:cNvPicPr>
          <p:nvPr/>
        </p:nvPicPr>
        <p:blipFill>
          <a:blip r:embed="rId7"/>
          <a:stretch>
            <a:fillRect/>
          </a:stretch>
        </p:blipFill>
        <p:spPr>
          <a:xfrm>
            <a:off x="4572000" y="1488272"/>
            <a:ext cx="4143375" cy="226680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70384"/>
            <a:ext cx="9144000" cy="5989114"/>
          </a:xfrm>
          <a:prstGeom prst="rect">
            <a:avLst/>
          </a:prstGeom>
        </p:spPr>
      </p:pic>
      <p:sp>
        <p:nvSpPr>
          <p:cNvPr id="3" name="Text 0"/>
          <p:cNvSpPr/>
          <p:nvPr/>
        </p:nvSpPr>
        <p:spPr>
          <a:xfrm>
            <a:off x="428625" y="467618"/>
            <a:ext cx="3786293" cy="307777"/>
          </a:xfrm>
          <a:prstGeom prst="rect">
            <a:avLst/>
          </a:prstGeom>
          <a:noFill/>
          <a:ln/>
        </p:spPr>
        <p:txBody>
          <a:bodyPr wrap="none" lIns="0" tIns="0" rIns="0" bIns="0" rtlCol="0" anchor="ctr">
            <a:spAutoFit/>
          </a:bodyPr>
          <a:lstStyle/>
          <a:p>
            <a:pPr marL="0" indent="0">
              <a:buNone/>
            </a:pPr>
            <a:r>
              <a:rPr lang="en-US" sz="2000" b="1" dirty="0">
                <a:solidFill>
                  <a:srgbClr val="000000"/>
                </a:solidFill>
                <a:latin typeface="Noto Sans" panose="020B0502040504020204" pitchFamily="34" charset="0"/>
                <a:ea typeface="Noto Sans" panose="020B0502040504020204" pitchFamily="34" charset="0"/>
                <a:cs typeface="Noto Sans" panose="020B0502040504020204" pitchFamily="34" charset="0"/>
              </a:rPr>
              <a:t>Funzionamento Tecnico LSTM</a:t>
            </a:r>
            <a:endParaRPr lang="en-US" sz="2000" b="1"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Shape 1"/>
          <p:cNvSpPr/>
          <p:nvPr/>
        </p:nvSpPr>
        <p:spPr>
          <a:xfrm>
            <a:off x="384718" y="959323"/>
            <a:ext cx="200025" cy="200025"/>
          </a:xfrm>
          <a:prstGeom prst="ellipse">
            <a:avLst/>
          </a:prstGeom>
          <a:solidFill>
            <a:srgbClr val="000000"/>
          </a:solidFill>
          <a:ln/>
        </p:spPr>
        <p:txBody>
          <a:bodyPr/>
          <a:lstStyle/>
          <a:p>
            <a:endParaRPr lang="en-US" sz="1600"/>
          </a:p>
        </p:txBody>
      </p:sp>
      <p:sp>
        <p:nvSpPr>
          <p:cNvPr id="5" name="Text 2"/>
          <p:cNvSpPr/>
          <p:nvPr/>
        </p:nvSpPr>
        <p:spPr>
          <a:xfrm>
            <a:off x="428625" y="1008924"/>
            <a:ext cx="56106" cy="123111"/>
          </a:xfrm>
          <a:prstGeom prst="rect">
            <a:avLst/>
          </a:prstGeom>
          <a:noFill/>
          <a:ln/>
        </p:spPr>
        <p:txBody>
          <a:bodyPr wrap="none" lIns="0" tIns="0" rIns="0" bIns="0" rtlCol="0" anchor="ctr">
            <a:spAutoFit/>
          </a:bodyPr>
          <a:lstStyle/>
          <a:p>
            <a:pPr marL="0" indent="0">
              <a:buNone/>
            </a:pPr>
            <a:r>
              <a:rPr lang="en-US" sz="800" b="1" dirty="0">
                <a:solidFill>
                  <a:srgbClr val="FFFFFF"/>
                </a:solidFill>
                <a:latin typeface="Noto Sans" pitchFamily="34" charset="0"/>
                <a:ea typeface="Noto Sans" pitchFamily="34" charset="-122"/>
                <a:cs typeface="Noto Sans" pitchFamily="34" charset="-120"/>
              </a:rPr>
              <a:t>1</a:t>
            </a:r>
            <a:endParaRPr lang="en-US" sz="800" dirty="0"/>
          </a:p>
        </p:txBody>
      </p:sp>
      <p:sp>
        <p:nvSpPr>
          <p:cNvPr id="6" name="Text 3"/>
          <p:cNvSpPr/>
          <p:nvPr/>
        </p:nvSpPr>
        <p:spPr>
          <a:xfrm>
            <a:off x="744680" y="956185"/>
            <a:ext cx="960199"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Noto Sans" pitchFamily="34" charset="0"/>
                <a:ea typeface="Noto Sans" pitchFamily="34" charset="-122"/>
                <a:cs typeface="Noto Sans" pitchFamily="34" charset="-120"/>
              </a:rPr>
              <a:t>Forget Gate:</a:t>
            </a:r>
            <a:endParaRPr lang="en-US" sz="1200" dirty="0"/>
          </a:p>
        </p:txBody>
      </p:sp>
      <p:sp>
        <p:nvSpPr>
          <p:cNvPr id="7" name="Text 4"/>
          <p:cNvSpPr/>
          <p:nvPr/>
        </p:nvSpPr>
        <p:spPr>
          <a:xfrm>
            <a:off x="1802206" y="956185"/>
            <a:ext cx="1925207"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 Decide quali informazioni </a:t>
            </a:r>
            <a:endParaRPr lang="en-US" sz="1200" dirty="0"/>
          </a:p>
        </p:txBody>
      </p:sp>
      <p:sp>
        <p:nvSpPr>
          <p:cNvPr id="8" name="Text 5"/>
          <p:cNvSpPr/>
          <p:nvPr/>
        </p:nvSpPr>
        <p:spPr>
          <a:xfrm>
            <a:off x="428625" y="1196924"/>
            <a:ext cx="3343864"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eliminare dal cell state, producendo un valore </a:t>
            </a:r>
            <a:endParaRPr lang="en-US" sz="1200" dirty="0"/>
          </a:p>
        </p:txBody>
      </p:sp>
      <p:sp>
        <p:nvSpPr>
          <p:cNvPr id="9" name="Text 6"/>
          <p:cNvSpPr/>
          <p:nvPr/>
        </p:nvSpPr>
        <p:spPr>
          <a:xfrm>
            <a:off x="428625" y="1436937"/>
            <a:ext cx="2870979"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tra 0 e 1 per ogni numero nel cell state. </a:t>
            </a:r>
            <a:endParaRPr lang="en-US" sz="1200" dirty="0"/>
          </a:p>
        </p:txBody>
      </p:sp>
      <p:sp>
        <p:nvSpPr>
          <p:cNvPr id="10" name="Shape 7"/>
          <p:cNvSpPr/>
          <p:nvPr/>
        </p:nvSpPr>
        <p:spPr>
          <a:xfrm>
            <a:off x="359908" y="1899532"/>
            <a:ext cx="200025" cy="200025"/>
          </a:xfrm>
          <a:prstGeom prst="ellipse">
            <a:avLst/>
          </a:prstGeom>
          <a:solidFill>
            <a:srgbClr val="000000"/>
          </a:solidFill>
          <a:ln/>
        </p:spPr>
        <p:txBody>
          <a:bodyPr/>
          <a:lstStyle/>
          <a:p>
            <a:endParaRPr lang="en-US" sz="1600"/>
          </a:p>
        </p:txBody>
      </p:sp>
      <p:sp>
        <p:nvSpPr>
          <p:cNvPr id="11" name="Text 8"/>
          <p:cNvSpPr/>
          <p:nvPr/>
        </p:nvSpPr>
        <p:spPr>
          <a:xfrm>
            <a:off x="428625" y="1944002"/>
            <a:ext cx="56106" cy="123111"/>
          </a:xfrm>
          <a:prstGeom prst="rect">
            <a:avLst/>
          </a:prstGeom>
          <a:noFill/>
          <a:ln/>
        </p:spPr>
        <p:txBody>
          <a:bodyPr wrap="none" lIns="0" tIns="0" rIns="0" bIns="0" rtlCol="0" anchor="ctr">
            <a:spAutoFit/>
          </a:bodyPr>
          <a:lstStyle/>
          <a:p>
            <a:pPr marL="0" indent="0">
              <a:buNone/>
            </a:pPr>
            <a:r>
              <a:rPr lang="en-US" sz="800" b="1" dirty="0">
                <a:solidFill>
                  <a:srgbClr val="FFFFFF"/>
                </a:solidFill>
                <a:latin typeface="Noto Sans" pitchFamily="34" charset="0"/>
                <a:ea typeface="Noto Sans" pitchFamily="34" charset="-122"/>
                <a:cs typeface="Noto Sans" pitchFamily="34" charset="-120"/>
              </a:rPr>
              <a:t>2</a:t>
            </a:r>
            <a:endParaRPr lang="en-US" sz="800" dirty="0"/>
          </a:p>
        </p:txBody>
      </p:sp>
      <p:sp>
        <p:nvSpPr>
          <p:cNvPr id="12" name="Text 9"/>
          <p:cNvSpPr/>
          <p:nvPr/>
        </p:nvSpPr>
        <p:spPr>
          <a:xfrm>
            <a:off x="744680" y="1891263"/>
            <a:ext cx="880049"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Noto Sans" pitchFamily="34" charset="0"/>
                <a:ea typeface="Noto Sans" pitchFamily="34" charset="-122"/>
                <a:cs typeface="Noto Sans" pitchFamily="34" charset="-120"/>
              </a:rPr>
              <a:t>Input Gate:</a:t>
            </a:r>
            <a:endParaRPr lang="en-US" sz="1200" dirty="0"/>
          </a:p>
        </p:txBody>
      </p:sp>
      <p:sp>
        <p:nvSpPr>
          <p:cNvPr id="13" name="Text 10"/>
          <p:cNvSpPr/>
          <p:nvPr/>
        </p:nvSpPr>
        <p:spPr>
          <a:xfrm>
            <a:off x="1716481" y="1891263"/>
            <a:ext cx="2130391"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 Determina quali nuovi valori </a:t>
            </a:r>
            <a:endParaRPr lang="en-US" sz="1200" dirty="0"/>
          </a:p>
        </p:txBody>
      </p:sp>
      <p:sp>
        <p:nvSpPr>
          <p:cNvPr id="14" name="Text 11"/>
          <p:cNvSpPr/>
          <p:nvPr/>
        </p:nvSpPr>
        <p:spPr>
          <a:xfrm>
            <a:off x="428625" y="2132002"/>
            <a:ext cx="2728311"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aggiornare e crea un vettore di nuovi </a:t>
            </a:r>
            <a:endParaRPr lang="en-US" sz="1200" dirty="0"/>
          </a:p>
        </p:txBody>
      </p:sp>
      <p:sp>
        <p:nvSpPr>
          <p:cNvPr id="15" name="Text 12"/>
          <p:cNvSpPr/>
          <p:nvPr/>
        </p:nvSpPr>
        <p:spPr>
          <a:xfrm>
            <a:off x="428625" y="2372015"/>
            <a:ext cx="3188373"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candidati che potrebbero essere aggiunti al </a:t>
            </a:r>
            <a:endParaRPr lang="en-US" sz="1200" dirty="0"/>
          </a:p>
        </p:txBody>
      </p:sp>
      <p:sp>
        <p:nvSpPr>
          <p:cNvPr id="16" name="Text 13"/>
          <p:cNvSpPr/>
          <p:nvPr/>
        </p:nvSpPr>
        <p:spPr>
          <a:xfrm>
            <a:off x="428625" y="2612029"/>
            <a:ext cx="721351"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cell state. </a:t>
            </a:r>
            <a:endParaRPr lang="en-US" sz="1200" dirty="0"/>
          </a:p>
        </p:txBody>
      </p:sp>
      <p:sp>
        <p:nvSpPr>
          <p:cNvPr id="17" name="Shape 14"/>
          <p:cNvSpPr/>
          <p:nvPr/>
        </p:nvSpPr>
        <p:spPr>
          <a:xfrm>
            <a:off x="384020" y="3077111"/>
            <a:ext cx="200025" cy="200025"/>
          </a:xfrm>
          <a:prstGeom prst="ellipse">
            <a:avLst/>
          </a:prstGeom>
          <a:solidFill>
            <a:srgbClr val="000000"/>
          </a:solidFill>
          <a:ln/>
        </p:spPr>
        <p:txBody>
          <a:bodyPr/>
          <a:lstStyle/>
          <a:p>
            <a:endParaRPr lang="en-US" sz="1600"/>
          </a:p>
        </p:txBody>
      </p:sp>
      <p:sp>
        <p:nvSpPr>
          <p:cNvPr id="18" name="Text 15"/>
          <p:cNvSpPr/>
          <p:nvPr/>
        </p:nvSpPr>
        <p:spPr>
          <a:xfrm>
            <a:off x="428625" y="3119093"/>
            <a:ext cx="56106" cy="123111"/>
          </a:xfrm>
          <a:prstGeom prst="rect">
            <a:avLst/>
          </a:prstGeom>
          <a:noFill/>
          <a:ln/>
        </p:spPr>
        <p:txBody>
          <a:bodyPr wrap="none" lIns="0" tIns="0" rIns="0" bIns="0" rtlCol="0" anchor="ctr">
            <a:spAutoFit/>
          </a:bodyPr>
          <a:lstStyle/>
          <a:p>
            <a:pPr marL="0" indent="0">
              <a:buNone/>
            </a:pPr>
            <a:r>
              <a:rPr lang="en-US" sz="800" b="1" dirty="0">
                <a:solidFill>
                  <a:srgbClr val="FFFFFF"/>
                </a:solidFill>
                <a:latin typeface="Noto Sans" pitchFamily="34" charset="0"/>
                <a:ea typeface="Noto Sans" pitchFamily="34" charset="-122"/>
                <a:cs typeface="Noto Sans" pitchFamily="34" charset="-120"/>
              </a:rPr>
              <a:t>3</a:t>
            </a:r>
            <a:endParaRPr lang="en-US" sz="800" dirty="0"/>
          </a:p>
        </p:txBody>
      </p:sp>
      <p:sp>
        <p:nvSpPr>
          <p:cNvPr id="19" name="Text 16"/>
          <p:cNvSpPr/>
          <p:nvPr/>
        </p:nvSpPr>
        <p:spPr>
          <a:xfrm>
            <a:off x="744680" y="3066354"/>
            <a:ext cx="1380186"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Noto Sans" pitchFamily="34" charset="0"/>
                <a:ea typeface="Noto Sans" pitchFamily="34" charset="-122"/>
                <a:cs typeface="Noto Sans" pitchFamily="34" charset="-120"/>
              </a:rPr>
              <a:t>Cell State Update:</a:t>
            </a:r>
            <a:endParaRPr lang="en-US" sz="1200" dirty="0"/>
          </a:p>
        </p:txBody>
      </p:sp>
      <p:sp>
        <p:nvSpPr>
          <p:cNvPr id="20" name="Text 17"/>
          <p:cNvSpPr/>
          <p:nvPr/>
        </p:nvSpPr>
        <p:spPr>
          <a:xfrm>
            <a:off x="2271964" y="3066354"/>
            <a:ext cx="1726435"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 Aggiorna il vecchio cell </a:t>
            </a:r>
            <a:endParaRPr lang="en-US" sz="1200" dirty="0"/>
          </a:p>
        </p:txBody>
      </p:sp>
      <p:sp>
        <p:nvSpPr>
          <p:cNvPr id="21" name="Text 18"/>
          <p:cNvSpPr/>
          <p:nvPr/>
        </p:nvSpPr>
        <p:spPr>
          <a:xfrm>
            <a:off x="428625" y="3307093"/>
            <a:ext cx="2850139"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state in un nuovo state, combinando le </a:t>
            </a:r>
            <a:endParaRPr lang="en-US" sz="1200" dirty="0"/>
          </a:p>
        </p:txBody>
      </p:sp>
      <p:sp>
        <p:nvSpPr>
          <p:cNvPr id="22" name="Text 19"/>
          <p:cNvSpPr/>
          <p:nvPr/>
        </p:nvSpPr>
        <p:spPr>
          <a:xfrm>
            <a:off x="428625" y="3547106"/>
            <a:ext cx="3214021"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informazioni filtrate e le nuove informazioni </a:t>
            </a:r>
            <a:endParaRPr lang="en-US" sz="1200" dirty="0"/>
          </a:p>
        </p:txBody>
      </p:sp>
      <p:sp>
        <p:nvSpPr>
          <p:cNvPr id="23" name="Text 20"/>
          <p:cNvSpPr/>
          <p:nvPr/>
        </p:nvSpPr>
        <p:spPr>
          <a:xfrm>
            <a:off x="428625" y="3787120"/>
            <a:ext cx="795089"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candidate. </a:t>
            </a:r>
            <a:endParaRPr lang="en-US" sz="1200" dirty="0"/>
          </a:p>
        </p:txBody>
      </p:sp>
      <p:sp>
        <p:nvSpPr>
          <p:cNvPr id="24" name="Shape 21"/>
          <p:cNvSpPr/>
          <p:nvPr/>
        </p:nvSpPr>
        <p:spPr>
          <a:xfrm>
            <a:off x="384019" y="4255727"/>
            <a:ext cx="200025" cy="200025"/>
          </a:xfrm>
          <a:prstGeom prst="ellipse">
            <a:avLst/>
          </a:prstGeom>
          <a:solidFill>
            <a:srgbClr val="000000"/>
          </a:solidFill>
          <a:ln/>
        </p:spPr>
        <p:txBody>
          <a:bodyPr/>
          <a:lstStyle/>
          <a:p>
            <a:endParaRPr lang="en-US" sz="1600"/>
          </a:p>
        </p:txBody>
      </p:sp>
      <p:sp>
        <p:nvSpPr>
          <p:cNvPr id="25" name="Text 22"/>
          <p:cNvSpPr/>
          <p:nvPr/>
        </p:nvSpPr>
        <p:spPr>
          <a:xfrm>
            <a:off x="428625" y="4294184"/>
            <a:ext cx="56106" cy="123111"/>
          </a:xfrm>
          <a:prstGeom prst="rect">
            <a:avLst/>
          </a:prstGeom>
          <a:noFill/>
          <a:ln/>
        </p:spPr>
        <p:txBody>
          <a:bodyPr wrap="none" lIns="0" tIns="0" rIns="0" bIns="0" rtlCol="0" anchor="ctr">
            <a:spAutoFit/>
          </a:bodyPr>
          <a:lstStyle/>
          <a:p>
            <a:pPr marL="0" indent="0">
              <a:buNone/>
            </a:pPr>
            <a:r>
              <a:rPr lang="en-US" sz="800" b="1" dirty="0">
                <a:solidFill>
                  <a:srgbClr val="FFFFFF"/>
                </a:solidFill>
                <a:latin typeface="Noto Sans" pitchFamily="34" charset="0"/>
                <a:ea typeface="Noto Sans" pitchFamily="34" charset="-122"/>
                <a:cs typeface="Noto Sans" pitchFamily="34" charset="-120"/>
              </a:rPr>
              <a:t>4</a:t>
            </a:r>
            <a:endParaRPr lang="en-US" sz="800" dirty="0"/>
          </a:p>
        </p:txBody>
      </p:sp>
      <p:sp>
        <p:nvSpPr>
          <p:cNvPr id="26" name="Text 23"/>
          <p:cNvSpPr/>
          <p:nvPr/>
        </p:nvSpPr>
        <p:spPr>
          <a:xfrm>
            <a:off x="744680" y="4241445"/>
            <a:ext cx="1009892"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Noto Sans" pitchFamily="34" charset="0"/>
                <a:ea typeface="Noto Sans" pitchFamily="34" charset="-122"/>
                <a:cs typeface="Noto Sans" pitchFamily="34" charset="-120"/>
              </a:rPr>
              <a:t>Output Gate:</a:t>
            </a:r>
            <a:endParaRPr lang="en-US" sz="1200" dirty="0"/>
          </a:p>
        </p:txBody>
      </p:sp>
      <p:sp>
        <p:nvSpPr>
          <p:cNvPr id="27" name="Text 24"/>
          <p:cNvSpPr/>
          <p:nvPr/>
        </p:nvSpPr>
        <p:spPr>
          <a:xfrm>
            <a:off x="1860668" y="4241445"/>
            <a:ext cx="1893147"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 Decide quali parti del cell </a:t>
            </a:r>
            <a:endParaRPr lang="en-US" sz="1200" dirty="0"/>
          </a:p>
        </p:txBody>
      </p:sp>
      <p:sp>
        <p:nvSpPr>
          <p:cNvPr id="28" name="Text 25"/>
          <p:cNvSpPr/>
          <p:nvPr/>
        </p:nvSpPr>
        <p:spPr>
          <a:xfrm>
            <a:off x="428625" y="4482184"/>
            <a:ext cx="2877391"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state produrre come output, basandosi </a:t>
            </a:r>
            <a:endParaRPr lang="en-US" sz="1200" dirty="0"/>
          </a:p>
        </p:txBody>
      </p:sp>
      <p:sp>
        <p:nvSpPr>
          <p:cNvPr id="29" name="Text 26"/>
          <p:cNvSpPr/>
          <p:nvPr/>
        </p:nvSpPr>
        <p:spPr>
          <a:xfrm>
            <a:off x="428625" y="4722197"/>
            <a:ext cx="2766783"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sull'input corrente e lo stato nascosto </a:t>
            </a:r>
            <a:endParaRPr lang="en-US" sz="1200" dirty="0"/>
          </a:p>
        </p:txBody>
      </p:sp>
      <p:sp>
        <p:nvSpPr>
          <p:cNvPr id="30" name="Text 27"/>
          <p:cNvSpPr/>
          <p:nvPr/>
        </p:nvSpPr>
        <p:spPr>
          <a:xfrm>
            <a:off x="428625" y="4962211"/>
            <a:ext cx="905697" cy="184666"/>
          </a:xfrm>
          <a:prstGeom prst="rect">
            <a:avLst/>
          </a:prstGeom>
          <a:noFill/>
          <a:ln/>
        </p:spPr>
        <p:txBody>
          <a:bodyPr wrap="none" lIns="0" tIns="0" rIns="0" bIns="0" rtlCol="0" anchor="ctr">
            <a:spAutoFit/>
          </a:bodyPr>
          <a:lstStyle/>
          <a:p>
            <a:pPr marL="0" indent="0">
              <a:buNone/>
            </a:pPr>
            <a:r>
              <a:rPr lang="en-US" sz="1200" dirty="0">
                <a:solidFill>
                  <a:srgbClr val="4C4C4C"/>
                </a:solidFill>
                <a:latin typeface="Noto Sans" pitchFamily="34" charset="0"/>
                <a:ea typeface="Noto Sans" pitchFamily="34" charset="-122"/>
                <a:cs typeface="Noto Sans" pitchFamily="34" charset="-120"/>
              </a:rPr>
              <a:t>precedente. </a:t>
            </a:r>
            <a:endParaRPr lang="en-US" sz="1200" dirty="0"/>
          </a:p>
        </p:txBody>
      </p:sp>
      <p:pic>
        <p:nvPicPr>
          <p:cNvPr id="31" name="Image 1" descr="preencoded.png"/>
          <p:cNvPicPr>
            <a:picLocks noChangeAspect="1"/>
          </p:cNvPicPr>
          <p:nvPr/>
        </p:nvPicPr>
        <p:blipFill>
          <a:blip r:embed="rId4"/>
          <a:stretch>
            <a:fillRect/>
          </a:stretch>
        </p:blipFill>
        <p:spPr>
          <a:xfrm>
            <a:off x="4572000" y="2030756"/>
            <a:ext cx="4143375" cy="225831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Esempio Pratico LSTM</a:t>
            </a:r>
            <a:endParaRPr lang="en-US" sz="2025" dirty="0"/>
          </a:p>
        </p:txBody>
      </p:sp>
      <p:sp>
        <p:nvSpPr>
          <p:cNvPr id="4" name="Text 1"/>
          <p:cNvSpPr/>
          <p:nvPr/>
        </p:nvSpPr>
        <p:spPr>
          <a:xfrm>
            <a:off x="357382" y="1099701"/>
            <a:ext cx="194683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Le LSTM eccellono nella </a:t>
            </a:r>
            <a:endParaRPr lang="en-US" sz="1350" dirty="0"/>
          </a:p>
        </p:txBody>
      </p:sp>
      <p:sp>
        <p:nvSpPr>
          <p:cNvPr id="5" name="Text 2"/>
          <p:cNvSpPr/>
          <p:nvPr/>
        </p:nvSpPr>
        <p:spPr>
          <a:xfrm>
            <a:off x="2375464" y="1101923"/>
            <a:ext cx="110655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predizione di </a:t>
            </a:r>
            <a:endParaRPr lang="en-US" sz="1350" dirty="0"/>
          </a:p>
        </p:txBody>
      </p:sp>
      <p:sp>
        <p:nvSpPr>
          <p:cNvPr id="6" name="Text 3"/>
          <p:cNvSpPr/>
          <p:nvPr/>
        </p:nvSpPr>
        <p:spPr>
          <a:xfrm>
            <a:off x="428625" y="1341937"/>
            <a:ext cx="1747763"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sequenze complesse</a:t>
            </a:r>
            <a:endParaRPr lang="en-US" sz="1350" dirty="0"/>
          </a:p>
        </p:txBody>
      </p:sp>
      <p:sp>
        <p:nvSpPr>
          <p:cNvPr id="7" name="Text 4"/>
          <p:cNvSpPr/>
          <p:nvPr/>
        </p:nvSpPr>
        <p:spPr>
          <a:xfrm>
            <a:off x="2176388" y="1341937"/>
            <a:ext cx="17481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dove le dipendenze a </a:t>
            </a:r>
            <a:endParaRPr lang="en-US" sz="1350" dirty="0"/>
          </a:p>
        </p:txBody>
      </p:sp>
      <p:sp>
        <p:nvSpPr>
          <p:cNvPr id="8" name="Text 5"/>
          <p:cNvSpPr/>
          <p:nvPr/>
        </p:nvSpPr>
        <p:spPr>
          <a:xfrm>
            <a:off x="428625" y="1581950"/>
            <a:ext cx="224737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lungo termine sono cruciali. </a:t>
            </a:r>
            <a:endParaRPr lang="en-US" sz="1350" dirty="0"/>
          </a:p>
        </p:txBody>
      </p:sp>
      <p:sp>
        <p:nvSpPr>
          <p:cNvPr id="9" name="Text 6"/>
          <p:cNvSpPr/>
          <p:nvPr/>
        </p:nvSpPr>
        <p:spPr>
          <a:xfrm>
            <a:off x="428625" y="2036276"/>
            <a:ext cx="182235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Un esempio tipico è la </a:t>
            </a:r>
            <a:endParaRPr lang="en-US" sz="1350" dirty="0"/>
          </a:p>
        </p:txBody>
      </p:sp>
      <p:sp>
        <p:nvSpPr>
          <p:cNvPr id="10" name="Text 7"/>
          <p:cNvSpPr/>
          <p:nvPr/>
        </p:nvSpPr>
        <p:spPr>
          <a:xfrm>
            <a:off x="2337039" y="2036276"/>
            <a:ext cx="1556277"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previsione di serie </a:t>
            </a:r>
            <a:endParaRPr lang="en-US" sz="1350" dirty="0"/>
          </a:p>
        </p:txBody>
      </p:sp>
      <p:sp>
        <p:nvSpPr>
          <p:cNvPr id="11" name="Text 8"/>
          <p:cNvSpPr/>
          <p:nvPr/>
        </p:nvSpPr>
        <p:spPr>
          <a:xfrm>
            <a:off x="428625" y="2276289"/>
            <a:ext cx="1804355"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temporali finanziarie</a:t>
            </a:r>
            <a:endParaRPr lang="en-US" sz="1350" dirty="0"/>
          </a:p>
        </p:txBody>
      </p:sp>
      <p:sp>
        <p:nvSpPr>
          <p:cNvPr id="12" name="Text 9"/>
          <p:cNvSpPr/>
          <p:nvPr/>
        </p:nvSpPr>
        <p:spPr>
          <a:xfrm>
            <a:off x="2232980" y="2276289"/>
            <a:ext cx="166033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dove eventi distanti </a:t>
            </a:r>
            <a:endParaRPr lang="en-US" sz="1350" dirty="0"/>
          </a:p>
        </p:txBody>
      </p:sp>
      <p:sp>
        <p:nvSpPr>
          <p:cNvPr id="13" name="Text 10"/>
          <p:cNvSpPr/>
          <p:nvPr/>
        </p:nvSpPr>
        <p:spPr>
          <a:xfrm>
            <a:off x="428625" y="2516302"/>
            <a:ext cx="367917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nel tempo possono influenzare i valori attuali. </a:t>
            </a:r>
            <a:endParaRPr lang="en-US" sz="1350" dirty="0"/>
          </a:p>
        </p:txBody>
      </p:sp>
      <p:sp>
        <p:nvSpPr>
          <p:cNvPr id="14" name="Text 11"/>
          <p:cNvSpPr/>
          <p:nvPr/>
        </p:nvSpPr>
        <p:spPr>
          <a:xfrm>
            <a:off x="428625" y="2970628"/>
            <a:ext cx="370230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Rispetto alle RNN standard, le LSTM mostrano </a:t>
            </a:r>
            <a:endParaRPr lang="en-US" sz="1350" dirty="0"/>
          </a:p>
        </p:txBody>
      </p:sp>
      <p:sp>
        <p:nvSpPr>
          <p:cNvPr id="15" name="Text 12"/>
          <p:cNvSpPr/>
          <p:nvPr/>
        </p:nvSpPr>
        <p:spPr>
          <a:xfrm>
            <a:off x="428625" y="3210641"/>
            <a:ext cx="1883048"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maggiore accuratezza</a:t>
            </a:r>
            <a:endParaRPr lang="en-US" sz="1350" dirty="0"/>
          </a:p>
        </p:txBody>
      </p:sp>
      <p:sp>
        <p:nvSpPr>
          <p:cNvPr id="16" name="Text 13"/>
          <p:cNvSpPr/>
          <p:nvPr/>
        </p:nvSpPr>
        <p:spPr>
          <a:xfrm>
            <a:off x="2311673" y="3210641"/>
            <a:ext cx="152111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nella predizione di </a:t>
            </a:r>
            <a:endParaRPr lang="en-US" sz="1350" dirty="0"/>
          </a:p>
        </p:txBody>
      </p:sp>
      <p:sp>
        <p:nvSpPr>
          <p:cNvPr id="17" name="Text 14"/>
          <p:cNvSpPr/>
          <p:nvPr/>
        </p:nvSpPr>
        <p:spPr>
          <a:xfrm>
            <a:off x="428625" y="3450654"/>
            <a:ext cx="295341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pattern complessi e nella gestione di </a:t>
            </a:r>
            <a:endParaRPr lang="en-US" sz="1350" dirty="0"/>
          </a:p>
        </p:txBody>
      </p:sp>
      <p:sp>
        <p:nvSpPr>
          <p:cNvPr id="18" name="Text 15"/>
          <p:cNvSpPr/>
          <p:nvPr/>
        </p:nvSpPr>
        <p:spPr>
          <a:xfrm>
            <a:off x="428625" y="3690668"/>
            <a:ext cx="172513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sequenze più lunghe. </a:t>
            </a:r>
            <a:endParaRPr lang="en-US" sz="1350" dirty="0"/>
          </a:p>
        </p:txBody>
      </p:sp>
      <p:sp>
        <p:nvSpPr>
          <p:cNvPr id="19" name="Text 16"/>
          <p:cNvSpPr/>
          <p:nvPr/>
        </p:nvSpPr>
        <p:spPr>
          <a:xfrm>
            <a:off x="4803223" y="1100138"/>
            <a:ext cx="3680901"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Confronto di accuratezza nella predizione di sequenze</a:t>
            </a:r>
            <a:endParaRPr lang="en-US" sz="1046" dirty="0"/>
          </a:p>
        </p:txBody>
      </p:sp>
      <p:pic>
        <p:nvPicPr>
          <p:cNvPr id="20" name="Image 1" descr="preencoded.png"/>
          <p:cNvPicPr>
            <a:picLocks noChangeAspect="1"/>
          </p:cNvPicPr>
          <p:nvPr/>
        </p:nvPicPr>
        <p:blipFill>
          <a:blip r:embed="rId4"/>
          <a:stretch>
            <a:fillRect/>
          </a:stretch>
        </p:blipFill>
        <p:spPr>
          <a:xfrm>
            <a:off x="4572000" y="1385888"/>
            <a:ext cx="4143375" cy="250031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31886"/>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Vantaggi LSTM</a:t>
            </a:r>
            <a:endParaRPr lang="en-US" sz="2025" dirty="0"/>
          </a:p>
        </p:txBody>
      </p:sp>
      <p:pic>
        <p:nvPicPr>
          <p:cNvPr id="4" name="Image 1" descr="preencoded.png"/>
          <p:cNvPicPr>
            <a:picLocks noChangeAspect="1"/>
          </p:cNvPicPr>
          <p:nvPr/>
        </p:nvPicPr>
        <p:blipFill>
          <a:blip r:embed="rId4"/>
          <a:stretch>
            <a:fillRect/>
          </a:stretch>
        </p:blipFill>
        <p:spPr>
          <a:xfrm>
            <a:off x="428625" y="1134070"/>
            <a:ext cx="214313" cy="171450"/>
          </a:xfrm>
          <a:prstGeom prst="rect">
            <a:avLst/>
          </a:prstGeom>
        </p:spPr>
      </p:pic>
      <p:sp>
        <p:nvSpPr>
          <p:cNvPr id="5" name="Text 1"/>
          <p:cNvSpPr/>
          <p:nvPr/>
        </p:nvSpPr>
        <p:spPr>
          <a:xfrm>
            <a:off x="707231" y="1101923"/>
            <a:ext cx="268320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Gestione di dipendenze a lungo </a:t>
            </a:r>
            <a:endParaRPr lang="en-US" sz="1350" dirty="0"/>
          </a:p>
        </p:txBody>
      </p:sp>
      <p:sp>
        <p:nvSpPr>
          <p:cNvPr id="6" name="Text 2"/>
          <p:cNvSpPr/>
          <p:nvPr/>
        </p:nvSpPr>
        <p:spPr>
          <a:xfrm>
            <a:off x="707231" y="1341937"/>
            <a:ext cx="737090"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termine:</a:t>
            </a:r>
            <a:endParaRPr lang="en-US" sz="1350" dirty="0"/>
          </a:p>
        </p:txBody>
      </p:sp>
      <p:sp>
        <p:nvSpPr>
          <p:cNvPr id="7" name="Text 3"/>
          <p:cNvSpPr/>
          <p:nvPr/>
        </p:nvSpPr>
        <p:spPr>
          <a:xfrm>
            <a:off x="1444321" y="1341937"/>
            <a:ext cx="186195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Capacità di mantenere </a:t>
            </a:r>
            <a:endParaRPr lang="en-US" sz="1350" dirty="0"/>
          </a:p>
        </p:txBody>
      </p:sp>
      <p:sp>
        <p:nvSpPr>
          <p:cNvPr id="8" name="Text 4"/>
          <p:cNvSpPr/>
          <p:nvPr/>
        </p:nvSpPr>
        <p:spPr>
          <a:xfrm>
            <a:off x="707231" y="1581950"/>
            <a:ext cx="300140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informazioni rilevanti per centinaia di </a:t>
            </a:r>
            <a:endParaRPr lang="en-US" sz="1350" dirty="0"/>
          </a:p>
        </p:txBody>
      </p:sp>
      <p:sp>
        <p:nvSpPr>
          <p:cNvPr id="9" name="Text 5"/>
          <p:cNvSpPr/>
          <p:nvPr/>
        </p:nvSpPr>
        <p:spPr>
          <a:xfrm>
            <a:off x="707231" y="1821963"/>
            <a:ext cx="291671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timestep, superando il problema del </a:t>
            </a:r>
            <a:endParaRPr lang="en-US" sz="1350" dirty="0"/>
          </a:p>
        </p:txBody>
      </p:sp>
      <p:sp>
        <p:nvSpPr>
          <p:cNvPr id="10" name="Text 6"/>
          <p:cNvSpPr/>
          <p:nvPr/>
        </p:nvSpPr>
        <p:spPr>
          <a:xfrm>
            <a:off x="707231" y="2061976"/>
            <a:ext cx="150501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vanishing gradient </a:t>
            </a:r>
            <a:endParaRPr lang="en-US" sz="1350" dirty="0"/>
          </a:p>
        </p:txBody>
      </p:sp>
      <p:pic>
        <p:nvPicPr>
          <p:cNvPr id="11" name="Image 2" descr="preencoded.png"/>
          <p:cNvPicPr>
            <a:picLocks noChangeAspect="1"/>
          </p:cNvPicPr>
          <p:nvPr/>
        </p:nvPicPr>
        <p:blipFill>
          <a:blip r:embed="rId5"/>
          <a:stretch>
            <a:fillRect/>
          </a:stretch>
        </p:blipFill>
        <p:spPr>
          <a:xfrm>
            <a:off x="428625" y="2548449"/>
            <a:ext cx="171450" cy="171450"/>
          </a:xfrm>
          <a:prstGeom prst="rect">
            <a:avLst/>
          </a:prstGeom>
        </p:spPr>
      </p:pic>
      <p:sp>
        <p:nvSpPr>
          <p:cNvPr id="12" name="Text 7"/>
          <p:cNvSpPr/>
          <p:nvPr/>
        </p:nvSpPr>
        <p:spPr>
          <a:xfrm>
            <a:off x="707231" y="2516302"/>
            <a:ext cx="160700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Memoria selettiva:</a:t>
            </a:r>
            <a:endParaRPr lang="en-US" sz="1350" dirty="0"/>
          </a:p>
        </p:txBody>
      </p:sp>
      <p:sp>
        <p:nvSpPr>
          <p:cNvPr id="13" name="Text 8"/>
          <p:cNvSpPr/>
          <p:nvPr/>
        </p:nvSpPr>
        <p:spPr>
          <a:xfrm>
            <a:off x="2314240" y="2516302"/>
            <a:ext cx="151118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Capacità di filtrare </a:t>
            </a:r>
            <a:endParaRPr lang="en-US" sz="1350" dirty="0"/>
          </a:p>
        </p:txBody>
      </p:sp>
      <p:sp>
        <p:nvSpPr>
          <p:cNvPr id="14" name="Text 9"/>
          <p:cNvSpPr/>
          <p:nvPr/>
        </p:nvSpPr>
        <p:spPr>
          <a:xfrm>
            <a:off x="707231" y="2756315"/>
            <a:ext cx="327847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informazioni irrilevanti e mantenere solo </a:t>
            </a:r>
            <a:endParaRPr lang="en-US" sz="1350" dirty="0"/>
          </a:p>
        </p:txBody>
      </p:sp>
      <p:sp>
        <p:nvSpPr>
          <p:cNvPr id="15" name="Text 10"/>
          <p:cNvSpPr/>
          <p:nvPr/>
        </p:nvSpPr>
        <p:spPr>
          <a:xfrm>
            <a:off x="707231" y="2996329"/>
            <a:ext cx="315245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quelle importanti grazie alla struttura a </a:t>
            </a:r>
            <a:endParaRPr lang="en-US" sz="1350" dirty="0"/>
          </a:p>
        </p:txBody>
      </p:sp>
      <p:sp>
        <p:nvSpPr>
          <p:cNvPr id="16" name="Text 11"/>
          <p:cNvSpPr/>
          <p:nvPr/>
        </p:nvSpPr>
        <p:spPr>
          <a:xfrm>
            <a:off x="707231" y="3236342"/>
            <a:ext cx="36022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gate </a:t>
            </a:r>
            <a:endParaRPr lang="en-US" sz="1350" dirty="0"/>
          </a:p>
        </p:txBody>
      </p:sp>
      <p:pic>
        <p:nvPicPr>
          <p:cNvPr id="17" name="Image 3" descr="preencoded.png"/>
          <p:cNvPicPr>
            <a:picLocks noChangeAspect="1"/>
          </p:cNvPicPr>
          <p:nvPr/>
        </p:nvPicPr>
        <p:blipFill>
          <a:blip r:embed="rId6"/>
          <a:stretch>
            <a:fillRect/>
          </a:stretch>
        </p:blipFill>
        <p:spPr>
          <a:xfrm>
            <a:off x="428625" y="3722815"/>
            <a:ext cx="171450" cy="171450"/>
          </a:xfrm>
          <a:prstGeom prst="rect">
            <a:avLst/>
          </a:prstGeom>
        </p:spPr>
      </p:pic>
      <p:sp>
        <p:nvSpPr>
          <p:cNvPr id="18" name="Text 12"/>
          <p:cNvSpPr/>
          <p:nvPr/>
        </p:nvSpPr>
        <p:spPr>
          <a:xfrm>
            <a:off x="707231" y="3690668"/>
            <a:ext cx="934073"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Versatilità:</a:t>
            </a:r>
            <a:endParaRPr lang="en-US" sz="1350" dirty="0"/>
          </a:p>
        </p:txBody>
      </p:sp>
      <p:sp>
        <p:nvSpPr>
          <p:cNvPr id="19" name="Text 13"/>
          <p:cNvSpPr/>
          <p:nvPr/>
        </p:nvSpPr>
        <p:spPr>
          <a:xfrm>
            <a:off x="1641304" y="3690668"/>
            <a:ext cx="238179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Efficacia in una vasta gamma </a:t>
            </a:r>
            <a:endParaRPr lang="en-US" sz="1350" dirty="0"/>
          </a:p>
        </p:txBody>
      </p:sp>
      <p:sp>
        <p:nvSpPr>
          <p:cNvPr id="20" name="Text 14"/>
          <p:cNvSpPr/>
          <p:nvPr/>
        </p:nvSpPr>
        <p:spPr>
          <a:xfrm>
            <a:off x="707231" y="3930681"/>
            <a:ext cx="31610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di applicazioni che richiedono memoria </a:t>
            </a:r>
            <a:endParaRPr lang="en-US" sz="1350" dirty="0"/>
          </a:p>
        </p:txBody>
      </p:sp>
      <p:sp>
        <p:nvSpPr>
          <p:cNvPr id="21" name="Text 15"/>
          <p:cNvSpPr/>
          <p:nvPr/>
        </p:nvSpPr>
        <p:spPr>
          <a:xfrm>
            <a:off x="707231" y="4170694"/>
            <a:ext cx="242979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contestuale, come traduzione, </a:t>
            </a:r>
            <a:endParaRPr lang="en-US" sz="1350" dirty="0"/>
          </a:p>
        </p:txBody>
      </p:sp>
      <p:sp>
        <p:nvSpPr>
          <p:cNvPr id="22" name="Text 16"/>
          <p:cNvSpPr/>
          <p:nvPr/>
        </p:nvSpPr>
        <p:spPr>
          <a:xfrm>
            <a:off x="707231" y="4410708"/>
            <a:ext cx="318245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riconoscimento vocale e generazione di </a:t>
            </a:r>
            <a:endParaRPr lang="en-US" sz="1350" dirty="0"/>
          </a:p>
        </p:txBody>
      </p:sp>
      <p:sp>
        <p:nvSpPr>
          <p:cNvPr id="23" name="Text 17"/>
          <p:cNvSpPr/>
          <p:nvPr/>
        </p:nvSpPr>
        <p:spPr>
          <a:xfrm>
            <a:off x="707231" y="4650721"/>
            <a:ext cx="40635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testo </a:t>
            </a:r>
            <a:endParaRPr lang="en-US" sz="1350" dirty="0"/>
          </a:p>
        </p:txBody>
      </p:sp>
      <p:sp>
        <p:nvSpPr>
          <p:cNvPr id="24" name="Text 18"/>
          <p:cNvSpPr/>
          <p:nvPr/>
        </p:nvSpPr>
        <p:spPr>
          <a:xfrm>
            <a:off x="4666934" y="1100138"/>
            <a:ext cx="3953508"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Mantenimento dell'informazione nel tempo: RNN vs LSTM</a:t>
            </a:r>
            <a:endParaRPr lang="en-US" sz="1046" dirty="0"/>
          </a:p>
        </p:txBody>
      </p:sp>
      <p:pic>
        <p:nvPicPr>
          <p:cNvPr id="25"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27333" y="14288"/>
            <a:ext cx="9144000" cy="5143500"/>
          </a:xfrm>
          <a:prstGeom prst="rect">
            <a:avLst/>
          </a:prstGeom>
        </p:spPr>
      </p:pic>
      <p:sp>
        <p:nvSpPr>
          <p:cNvPr id="3" name="Text 0"/>
          <p:cNvSpPr/>
          <p:nvPr/>
        </p:nvSpPr>
        <p:spPr>
          <a:xfrm>
            <a:off x="428625" y="465694"/>
            <a:ext cx="239969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Obiettivi del Corso</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28625" y="1285875"/>
            <a:ext cx="171450" cy="171450"/>
          </a:xfrm>
          <a:prstGeom prst="rect">
            <a:avLst/>
          </a:prstGeom>
        </p:spPr>
      </p:pic>
      <p:sp>
        <p:nvSpPr>
          <p:cNvPr id="5" name="Text 1"/>
          <p:cNvSpPr/>
          <p:nvPr/>
        </p:nvSpPr>
        <p:spPr>
          <a:xfrm>
            <a:off x="742950" y="1266832"/>
            <a:ext cx="4337726"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anose="020B0502040504020204" pitchFamily="34" charset="0"/>
                <a:ea typeface="Noto Sans" panose="020B0502040504020204" pitchFamily="34" charset="0"/>
                <a:cs typeface="Noto Sans" panose="020B0502040504020204" pitchFamily="34" charset="0"/>
              </a:rPr>
              <a:t> Comprendere l'architettura e il funzionamento delle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2"/>
          <p:cNvSpPr/>
          <p:nvPr/>
        </p:nvSpPr>
        <p:spPr>
          <a:xfrm>
            <a:off x="5053091" y="1266832"/>
            <a:ext cx="252152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Reti Neurali Ricorrenti (RNN)</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7" name="Image 2" descr="preencoded.png"/>
          <p:cNvPicPr>
            <a:picLocks noChangeAspect="1"/>
          </p:cNvPicPr>
          <p:nvPr/>
        </p:nvPicPr>
        <p:blipFill>
          <a:blip r:embed="rId5"/>
          <a:stretch>
            <a:fillRect/>
          </a:stretch>
        </p:blipFill>
        <p:spPr>
          <a:xfrm>
            <a:off x="428625" y="1828800"/>
            <a:ext cx="192881" cy="171450"/>
          </a:xfrm>
          <a:prstGeom prst="rect">
            <a:avLst/>
          </a:prstGeom>
        </p:spPr>
      </p:pic>
      <p:sp>
        <p:nvSpPr>
          <p:cNvPr id="8" name="Text 3"/>
          <p:cNvSpPr/>
          <p:nvPr/>
        </p:nvSpPr>
        <p:spPr>
          <a:xfrm>
            <a:off x="764381" y="1809757"/>
            <a:ext cx="2840521"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anose="020B0502040504020204" pitchFamily="34" charset="0"/>
                <a:ea typeface="Noto Sans" panose="020B0502040504020204" pitchFamily="34" charset="0"/>
                <a:cs typeface="Noto Sans" panose="020B0502040504020204" pitchFamily="34" charset="0"/>
              </a:rPr>
              <a:t> Esplorare le architetture avanzate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4"/>
          <p:cNvSpPr/>
          <p:nvPr/>
        </p:nvSpPr>
        <p:spPr>
          <a:xfrm>
            <a:off x="3539951" y="1809757"/>
            <a:ext cx="456856"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LSTM</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5"/>
          <p:cNvSpPr/>
          <p:nvPr/>
        </p:nvSpPr>
        <p:spPr>
          <a:xfrm>
            <a:off x="3963665" y="1809757"/>
            <a:ext cx="187552"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anose="020B0502040504020204" pitchFamily="34" charset="0"/>
                <a:ea typeface="Noto Sans" panose="020B0502040504020204" pitchFamily="34" charset="0"/>
                <a:cs typeface="Noto Sans" panose="020B0502040504020204" pitchFamily="34" charset="0"/>
              </a:rPr>
              <a:t> 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6"/>
          <p:cNvSpPr/>
          <p:nvPr/>
        </p:nvSpPr>
        <p:spPr>
          <a:xfrm>
            <a:off x="4149542" y="1809757"/>
            <a:ext cx="37029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GRU</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Text 7"/>
          <p:cNvSpPr/>
          <p:nvPr/>
        </p:nvSpPr>
        <p:spPr>
          <a:xfrm>
            <a:off x="4516469" y="1809757"/>
            <a:ext cx="3840795"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anose="020B0502040504020204" pitchFamily="34" charset="0"/>
                <a:ea typeface="Noto Sans" panose="020B0502040504020204" pitchFamily="34" charset="0"/>
                <a:cs typeface="Noto Sans" panose="020B0502040504020204" pitchFamily="34" charset="0"/>
              </a:rPr>
              <a:t> per la gestione di dipendenze a lungo termine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13" name="Image 3" descr="preencoded.png"/>
          <p:cNvPicPr>
            <a:picLocks noChangeAspect="1"/>
          </p:cNvPicPr>
          <p:nvPr/>
        </p:nvPicPr>
        <p:blipFill>
          <a:blip r:embed="rId6"/>
          <a:stretch>
            <a:fillRect/>
          </a:stretch>
        </p:blipFill>
        <p:spPr>
          <a:xfrm>
            <a:off x="428625" y="2371725"/>
            <a:ext cx="214313" cy="171450"/>
          </a:xfrm>
          <a:prstGeom prst="rect">
            <a:avLst/>
          </a:prstGeom>
        </p:spPr>
      </p:pic>
      <p:sp>
        <p:nvSpPr>
          <p:cNvPr id="14" name="Text 8"/>
          <p:cNvSpPr/>
          <p:nvPr/>
        </p:nvSpPr>
        <p:spPr>
          <a:xfrm>
            <a:off x="785813" y="2353576"/>
            <a:ext cx="5745163" cy="207749"/>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anose="020B0502040504020204" pitchFamily="34" charset="0"/>
                <a:ea typeface="Noto Sans" panose="020B0502040504020204" pitchFamily="34" charset="0"/>
                <a:cs typeface="Noto Sans" panose="020B0502040504020204" pitchFamily="34" charset="0"/>
              </a:rPr>
              <a:t> Analizzare le applicazioni pratiche delle reti ricorrenti in diversi ambiti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Limitazioni LSTM</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71450" cy="171450"/>
          </a:xfrm>
          <a:prstGeom prst="rect">
            <a:avLst/>
          </a:prstGeom>
        </p:spPr>
      </p:pic>
      <p:sp>
        <p:nvSpPr>
          <p:cNvPr id="5" name="Text 1"/>
          <p:cNvSpPr/>
          <p:nvPr/>
        </p:nvSpPr>
        <p:spPr>
          <a:xfrm>
            <a:off x="707231" y="1101923"/>
            <a:ext cx="251365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Complessità computazionale:</a:t>
            </a:r>
            <a:endParaRPr lang="en-US" sz="1350" dirty="0"/>
          </a:p>
        </p:txBody>
      </p:sp>
      <p:sp>
        <p:nvSpPr>
          <p:cNvPr id="6" name="Text 2"/>
          <p:cNvSpPr/>
          <p:nvPr/>
        </p:nvSpPr>
        <p:spPr>
          <a:xfrm>
            <a:off x="3220882" y="1101923"/>
            <a:ext cx="71049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Le LSTM </a:t>
            </a:r>
            <a:endParaRPr lang="en-US" sz="1350" dirty="0"/>
          </a:p>
        </p:txBody>
      </p:sp>
      <p:sp>
        <p:nvSpPr>
          <p:cNvPr id="7" name="Text 3"/>
          <p:cNvSpPr/>
          <p:nvPr/>
        </p:nvSpPr>
        <p:spPr>
          <a:xfrm>
            <a:off x="707231" y="1341937"/>
            <a:ext cx="269520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richiedono più risorse di calcolo e </a:t>
            </a:r>
            <a:endParaRPr lang="en-US" sz="1350" dirty="0"/>
          </a:p>
        </p:txBody>
      </p:sp>
      <p:sp>
        <p:nvSpPr>
          <p:cNvPr id="8" name="Text 4"/>
          <p:cNvSpPr/>
          <p:nvPr/>
        </p:nvSpPr>
        <p:spPr>
          <a:xfrm>
            <a:off x="707231" y="1581950"/>
            <a:ext cx="304736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memoria rispetto alle RNN standard a </a:t>
            </a:r>
            <a:endParaRPr lang="en-US" sz="1350" dirty="0"/>
          </a:p>
        </p:txBody>
      </p:sp>
      <p:sp>
        <p:nvSpPr>
          <p:cNvPr id="9" name="Text 5"/>
          <p:cNvSpPr/>
          <p:nvPr/>
        </p:nvSpPr>
        <p:spPr>
          <a:xfrm>
            <a:off x="707231" y="1821963"/>
            <a:ext cx="344822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causa della loro architettura più complessa </a:t>
            </a:r>
            <a:endParaRPr lang="en-US" sz="1350" dirty="0"/>
          </a:p>
        </p:txBody>
      </p:sp>
      <p:pic>
        <p:nvPicPr>
          <p:cNvPr id="10" name="Image 2" descr="preencoded.png"/>
          <p:cNvPicPr>
            <a:picLocks noChangeAspect="1"/>
          </p:cNvPicPr>
          <p:nvPr/>
        </p:nvPicPr>
        <p:blipFill>
          <a:blip r:embed="rId5"/>
          <a:stretch>
            <a:fillRect/>
          </a:stretch>
        </p:blipFill>
        <p:spPr>
          <a:xfrm>
            <a:off x="428625" y="2308436"/>
            <a:ext cx="171450" cy="171450"/>
          </a:xfrm>
          <a:prstGeom prst="rect">
            <a:avLst/>
          </a:prstGeom>
        </p:spPr>
      </p:pic>
      <p:sp>
        <p:nvSpPr>
          <p:cNvPr id="11" name="Text 6"/>
          <p:cNvSpPr/>
          <p:nvPr/>
        </p:nvSpPr>
        <p:spPr>
          <a:xfrm>
            <a:off x="707231" y="2276289"/>
            <a:ext cx="2139023"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Tempi di addestramento:</a:t>
            </a:r>
            <a:endParaRPr lang="en-US" sz="1350" dirty="0"/>
          </a:p>
        </p:txBody>
      </p:sp>
      <p:sp>
        <p:nvSpPr>
          <p:cNvPr id="12" name="Text 7"/>
          <p:cNvSpPr/>
          <p:nvPr/>
        </p:nvSpPr>
        <p:spPr>
          <a:xfrm>
            <a:off x="707231" y="2516302"/>
            <a:ext cx="240030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L'addestramento delle LSTM è </a:t>
            </a:r>
            <a:endParaRPr lang="en-US" sz="1350" dirty="0"/>
          </a:p>
        </p:txBody>
      </p:sp>
      <p:sp>
        <p:nvSpPr>
          <p:cNvPr id="13" name="Text 8"/>
          <p:cNvSpPr/>
          <p:nvPr/>
        </p:nvSpPr>
        <p:spPr>
          <a:xfrm>
            <a:off x="707231" y="2756315"/>
            <a:ext cx="328397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significativamente più lento, richiedendo </a:t>
            </a:r>
            <a:endParaRPr lang="en-US" sz="1350" dirty="0"/>
          </a:p>
        </p:txBody>
      </p:sp>
      <p:sp>
        <p:nvSpPr>
          <p:cNvPr id="14" name="Text 9"/>
          <p:cNvSpPr/>
          <p:nvPr/>
        </p:nvSpPr>
        <p:spPr>
          <a:xfrm>
            <a:off x="707231" y="2996329"/>
            <a:ext cx="265767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più epoche per convergere a una </a:t>
            </a:r>
            <a:endParaRPr lang="en-US" sz="1350" dirty="0"/>
          </a:p>
        </p:txBody>
      </p:sp>
      <p:sp>
        <p:nvSpPr>
          <p:cNvPr id="15" name="Text 10"/>
          <p:cNvSpPr/>
          <p:nvPr/>
        </p:nvSpPr>
        <p:spPr>
          <a:xfrm>
            <a:off x="707231" y="3236342"/>
            <a:ext cx="148098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soluzione ottimale </a:t>
            </a:r>
            <a:endParaRPr lang="en-US" sz="1350" dirty="0"/>
          </a:p>
        </p:txBody>
      </p:sp>
      <p:pic>
        <p:nvPicPr>
          <p:cNvPr id="16" name="Image 3" descr="preencoded.png"/>
          <p:cNvPicPr>
            <a:picLocks noChangeAspect="1"/>
          </p:cNvPicPr>
          <p:nvPr/>
        </p:nvPicPr>
        <p:blipFill>
          <a:blip r:embed="rId6"/>
          <a:stretch>
            <a:fillRect/>
          </a:stretch>
        </p:blipFill>
        <p:spPr>
          <a:xfrm>
            <a:off x="428625" y="3722815"/>
            <a:ext cx="150019" cy="171450"/>
          </a:xfrm>
          <a:prstGeom prst="rect">
            <a:avLst/>
          </a:prstGeom>
        </p:spPr>
      </p:pic>
      <p:sp>
        <p:nvSpPr>
          <p:cNvPr id="17" name="Text 11"/>
          <p:cNvSpPr/>
          <p:nvPr/>
        </p:nvSpPr>
        <p:spPr>
          <a:xfrm>
            <a:off x="707231" y="3690668"/>
            <a:ext cx="138979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Requisiti di dati:</a:t>
            </a:r>
            <a:endParaRPr lang="en-US" sz="1350" dirty="0"/>
          </a:p>
        </p:txBody>
      </p:sp>
      <p:sp>
        <p:nvSpPr>
          <p:cNvPr id="18" name="Text 12"/>
          <p:cNvSpPr/>
          <p:nvPr/>
        </p:nvSpPr>
        <p:spPr>
          <a:xfrm>
            <a:off x="2097025" y="3690668"/>
            <a:ext cx="186608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Necessitano di dataset </a:t>
            </a:r>
            <a:endParaRPr lang="en-US" sz="1350" dirty="0"/>
          </a:p>
        </p:txBody>
      </p:sp>
      <p:sp>
        <p:nvSpPr>
          <p:cNvPr id="19" name="Text 13"/>
          <p:cNvSpPr/>
          <p:nvPr/>
        </p:nvSpPr>
        <p:spPr>
          <a:xfrm>
            <a:off x="707231" y="3930681"/>
            <a:ext cx="342780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più ampi per l'addestramento efficace, con </a:t>
            </a:r>
            <a:endParaRPr lang="en-US" sz="1350" dirty="0"/>
          </a:p>
        </p:txBody>
      </p:sp>
      <p:sp>
        <p:nvSpPr>
          <p:cNvPr id="20" name="Text 14"/>
          <p:cNvSpPr/>
          <p:nvPr/>
        </p:nvSpPr>
        <p:spPr>
          <a:xfrm>
            <a:off x="707231" y="4170694"/>
            <a:ext cx="308919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rischio di overfitting su dataset limitati </a:t>
            </a:r>
            <a:endParaRPr lang="en-US" sz="1350" dirty="0"/>
          </a:p>
        </p:txBody>
      </p:sp>
      <p:sp>
        <p:nvSpPr>
          <p:cNvPr id="21" name="Text 15"/>
          <p:cNvSpPr/>
          <p:nvPr/>
        </p:nvSpPr>
        <p:spPr>
          <a:xfrm>
            <a:off x="5120422" y="1100138"/>
            <a:ext cx="3046530"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Confronto della complessità computazionale</a:t>
            </a:r>
            <a:endParaRPr lang="en-US" sz="1046" dirty="0"/>
          </a:p>
        </p:txBody>
      </p:sp>
      <p:pic>
        <p:nvPicPr>
          <p:cNvPr id="22"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65694"/>
            <a:ext cx="2324354"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Applicazioni LSTM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28625" y="1134070"/>
            <a:ext cx="214313" cy="171450"/>
          </a:xfrm>
          <a:prstGeom prst="rect">
            <a:avLst/>
          </a:prstGeom>
        </p:spPr>
      </p:pic>
      <p:sp>
        <p:nvSpPr>
          <p:cNvPr id="5" name="Text 1"/>
          <p:cNvSpPr/>
          <p:nvPr/>
        </p:nvSpPr>
        <p:spPr>
          <a:xfrm>
            <a:off x="707231" y="1101923"/>
            <a:ext cx="202636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Traduzione automatica:</a:t>
            </a:r>
            <a:endParaRPr lang="en-US" sz="1350" dirty="0"/>
          </a:p>
        </p:txBody>
      </p:sp>
      <p:sp>
        <p:nvSpPr>
          <p:cNvPr id="6" name="Text 2"/>
          <p:cNvSpPr/>
          <p:nvPr/>
        </p:nvSpPr>
        <p:spPr>
          <a:xfrm>
            <a:off x="2733601" y="1101923"/>
            <a:ext cx="111582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Sistemi come </a:t>
            </a:r>
            <a:endParaRPr lang="en-US" sz="1350" dirty="0"/>
          </a:p>
        </p:txBody>
      </p:sp>
      <p:sp>
        <p:nvSpPr>
          <p:cNvPr id="7" name="Text 3"/>
          <p:cNvSpPr/>
          <p:nvPr/>
        </p:nvSpPr>
        <p:spPr>
          <a:xfrm>
            <a:off x="707231" y="1341937"/>
            <a:ext cx="296970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Google Translate utilizzano LSTM per </a:t>
            </a:r>
            <a:endParaRPr lang="en-US" sz="1350" dirty="0"/>
          </a:p>
        </p:txBody>
      </p:sp>
      <p:sp>
        <p:nvSpPr>
          <p:cNvPr id="8" name="Text 4"/>
          <p:cNvSpPr/>
          <p:nvPr/>
        </p:nvSpPr>
        <p:spPr>
          <a:xfrm>
            <a:off x="707231" y="1581950"/>
            <a:ext cx="287265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comprendere il contesto e produrre </a:t>
            </a:r>
            <a:endParaRPr lang="en-US" sz="1350" dirty="0"/>
          </a:p>
        </p:txBody>
      </p:sp>
      <p:sp>
        <p:nvSpPr>
          <p:cNvPr id="9" name="Text 5"/>
          <p:cNvSpPr/>
          <p:nvPr/>
        </p:nvSpPr>
        <p:spPr>
          <a:xfrm>
            <a:off x="707231" y="1821963"/>
            <a:ext cx="178239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traduzioni più naturali </a:t>
            </a:r>
            <a:endParaRPr lang="en-US" sz="1350" dirty="0"/>
          </a:p>
        </p:txBody>
      </p:sp>
      <p:pic>
        <p:nvPicPr>
          <p:cNvPr id="10" name="Image 2" descr="preencoded.png"/>
          <p:cNvPicPr>
            <a:picLocks noChangeAspect="1"/>
          </p:cNvPicPr>
          <p:nvPr/>
        </p:nvPicPr>
        <p:blipFill>
          <a:blip r:embed="rId5"/>
          <a:stretch>
            <a:fillRect/>
          </a:stretch>
        </p:blipFill>
        <p:spPr>
          <a:xfrm>
            <a:off x="428625" y="2308436"/>
            <a:ext cx="192881" cy="171450"/>
          </a:xfrm>
          <a:prstGeom prst="rect">
            <a:avLst/>
          </a:prstGeom>
        </p:spPr>
      </p:pic>
      <p:sp>
        <p:nvSpPr>
          <p:cNvPr id="11" name="Text 6"/>
          <p:cNvSpPr/>
          <p:nvPr/>
        </p:nvSpPr>
        <p:spPr>
          <a:xfrm>
            <a:off x="707231" y="2276289"/>
            <a:ext cx="1813787"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Generazione di testo:</a:t>
            </a:r>
            <a:endParaRPr lang="en-US" sz="1350" dirty="0"/>
          </a:p>
        </p:txBody>
      </p:sp>
      <p:sp>
        <p:nvSpPr>
          <p:cNvPr id="12" name="Text 7"/>
          <p:cNvSpPr/>
          <p:nvPr/>
        </p:nvSpPr>
        <p:spPr>
          <a:xfrm>
            <a:off x="2521018" y="2276289"/>
            <a:ext cx="103866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Creazione di </a:t>
            </a:r>
            <a:endParaRPr lang="en-US" sz="1350" dirty="0"/>
          </a:p>
        </p:txBody>
      </p:sp>
      <p:sp>
        <p:nvSpPr>
          <p:cNvPr id="13" name="Text 8"/>
          <p:cNvSpPr/>
          <p:nvPr/>
        </p:nvSpPr>
        <p:spPr>
          <a:xfrm>
            <a:off x="707231" y="2516302"/>
            <a:ext cx="215582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contenuti testuali coerenti, </a:t>
            </a:r>
            <a:endParaRPr lang="en-US" sz="1350" dirty="0"/>
          </a:p>
        </p:txBody>
      </p:sp>
      <p:sp>
        <p:nvSpPr>
          <p:cNvPr id="14" name="Text 9"/>
          <p:cNvSpPr/>
          <p:nvPr/>
        </p:nvSpPr>
        <p:spPr>
          <a:xfrm>
            <a:off x="707231" y="2756315"/>
            <a:ext cx="319205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completamento automatico e sistemi di </a:t>
            </a:r>
            <a:endParaRPr lang="en-US" sz="1350" dirty="0"/>
          </a:p>
        </p:txBody>
      </p:sp>
      <p:sp>
        <p:nvSpPr>
          <p:cNvPr id="15" name="Text 10"/>
          <p:cNvSpPr/>
          <p:nvPr/>
        </p:nvSpPr>
        <p:spPr>
          <a:xfrm>
            <a:off x="707231" y="2996329"/>
            <a:ext cx="136836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scrittura assistita </a:t>
            </a:r>
            <a:endParaRPr lang="en-US" sz="1350" dirty="0"/>
          </a:p>
        </p:txBody>
      </p:sp>
      <p:pic>
        <p:nvPicPr>
          <p:cNvPr id="16" name="Image 3" descr="preencoded.png"/>
          <p:cNvPicPr>
            <a:picLocks noChangeAspect="1"/>
          </p:cNvPicPr>
          <p:nvPr/>
        </p:nvPicPr>
        <p:blipFill>
          <a:blip r:embed="rId6"/>
          <a:stretch>
            <a:fillRect/>
          </a:stretch>
        </p:blipFill>
        <p:spPr>
          <a:xfrm>
            <a:off x="428625" y="3482801"/>
            <a:ext cx="128588" cy="171450"/>
          </a:xfrm>
          <a:prstGeom prst="rect">
            <a:avLst/>
          </a:prstGeom>
        </p:spPr>
      </p:pic>
      <p:sp>
        <p:nvSpPr>
          <p:cNvPr id="17" name="Text 11"/>
          <p:cNvSpPr/>
          <p:nvPr/>
        </p:nvSpPr>
        <p:spPr>
          <a:xfrm>
            <a:off x="707231" y="3450654"/>
            <a:ext cx="168879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Speech recognition:</a:t>
            </a:r>
            <a:endParaRPr lang="en-US" sz="1350" dirty="0"/>
          </a:p>
        </p:txBody>
      </p:sp>
      <p:sp>
        <p:nvSpPr>
          <p:cNvPr id="18" name="Text 12"/>
          <p:cNvSpPr/>
          <p:nvPr/>
        </p:nvSpPr>
        <p:spPr>
          <a:xfrm>
            <a:off x="2396030" y="3450654"/>
            <a:ext cx="160633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Trascrizione vocale, </a:t>
            </a:r>
            <a:endParaRPr lang="en-US" sz="1350" dirty="0"/>
          </a:p>
        </p:txBody>
      </p:sp>
      <p:sp>
        <p:nvSpPr>
          <p:cNvPr id="19" name="Text 13"/>
          <p:cNvSpPr/>
          <p:nvPr/>
        </p:nvSpPr>
        <p:spPr>
          <a:xfrm>
            <a:off x="707231" y="3690668"/>
            <a:ext cx="343603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assistenti virtuali e sistemi di dettatura che </a:t>
            </a:r>
            <a:endParaRPr lang="en-US" sz="1350" dirty="0"/>
          </a:p>
        </p:txBody>
      </p:sp>
      <p:sp>
        <p:nvSpPr>
          <p:cNvPr id="20" name="Text 14"/>
          <p:cNvSpPr/>
          <p:nvPr/>
        </p:nvSpPr>
        <p:spPr>
          <a:xfrm>
            <a:off x="707231" y="3930681"/>
            <a:ext cx="309606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richiedono comprensione del contesto </a:t>
            </a:r>
            <a:endParaRPr lang="en-US" sz="1350" dirty="0"/>
          </a:p>
        </p:txBody>
      </p:sp>
      <p:sp>
        <p:nvSpPr>
          <p:cNvPr id="21" name="Text 15"/>
          <p:cNvSpPr/>
          <p:nvPr/>
        </p:nvSpPr>
        <p:spPr>
          <a:xfrm>
            <a:off x="707231" y="4170694"/>
            <a:ext cx="82435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linguistico </a:t>
            </a:r>
            <a:endParaRPr lang="en-US" sz="1350" dirty="0"/>
          </a:p>
        </p:txBody>
      </p:sp>
      <p:sp>
        <p:nvSpPr>
          <p:cNvPr id="22" name="Text 16"/>
          <p:cNvSpPr/>
          <p:nvPr/>
        </p:nvSpPr>
        <p:spPr>
          <a:xfrm>
            <a:off x="5126422" y="1100138"/>
            <a:ext cx="3034531"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Adozione delle LSTM per tipo di applicazione</a:t>
            </a:r>
            <a:endParaRPr lang="en-US" sz="1046" dirty="0"/>
          </a:p>
        </p:txBody>
      </p:sp>
      <p:pic>
        <p:nvPicPr>
          <p:cNvPr id="23"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7EC9AE0-763A-4569-DC91-3CAF8D7D074C}"/>
              </a:ext>
            </a:extLst>
          </p:cNvPr>
          <p:cNvSpPr/>
          <p:nvPr/>
        </p:nvSpPr>
        <p:spPr>
          <a:xfrm>
            <a:off x="428625" y="469108"/>
            <a:ext cx="3411190"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Esempi</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applicativi</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di LSTM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3" name="TextBox 2">
            <a:extLst>
              <a:ext uri="{FF2B5EF4-FFF2-40B4-BE49-F238E27FC236}">
                <a16:creationId xmlns:a16="http://schemas.microsoft.com/office/drawing/2014/main" id="{73DD2DB8-646F-E98F-D383-24DB15B3B71D}"/>
              </a:ext>
            </a:extLst>
          </p:cNvPr>
          <p:cNvSpPr txBox="1"/>
          <p:nvPr/>
        </p:nvSpPr>
        <p:spPr>
          <a:xfrm>
            <a:off x="428625" y="1031240"/>
            <a:ext cx="8344535" cy="3023905"/>
          </a:xfrm>
          <a:prstGeom prst="rect">
            <a:avLst/>
          </a:prstGeom>
          <a:noFill/>
        </p:spPr>
        <p:txBody>
          <a:bodyPr wrap="square" rtlCol="0">
            <a:spAutoFit/>
          </a:bodyPr>
          <a:lstStyle/>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Generazione di testo</a:t>
            </a:r>
          </a:p>
          <a:p>
            <a:pPr lvl="1"/>
            <a:r>
              <a:rPr lang="it-IT" sz="1350" dirty="0">
                <a:solidFill>
                  <a:srgbClr val="4C4C4C"/>
                </a:solidFill>
                <a:latin typeface="Noto Sans" pitchFamily="34" charset="0"/>
                <a:ea typeface="Noto Sans" pitchFamily="34" charset="-122"/>
                <a:cs typeface="Noto Sans" pitchFamily="34" charset="-120"/>
              </a:rPr>
              <a:t>Creare nuovi testi che somigliano ad un corpus di addestramento (es. scrivere frasi in stile di un autore)</a:t>
            </a: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Traduzione automatica</a:t>
            </a:r>
          </a:p>
          <a:p>
            <a:pPr lvl="1"/>
            <a:r>
              <a:rPr lang="it-IT" sz="1350" dirty="0">
                <a:solidFill>
                  <a:srgbClr val="4C4C4C"/>
                </a:solidFill>
                <a:latin typeface="Noto Sans" pitchFamily="34" charset="0"/>
                <a:ea typeface="Noto Sans" pitchFamily="34" charset="-122"/>
                <a:cs typeface="Noto Sans" pitchFamily="34" charset="-120"/>
              </a:rPr>
              <a:t>Tradurre frasi da una lingua ad un’altra</a:t>
            </a: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Riconoscimento vocale</a:t>
            </a:r>
          </a:p>
          <a:p>
            <a:pPr lvl="1"/>
            <a:r>
              <a:rPr lang="it-IT" sz="1350" dirty="0">
                <a:solidFill>
                  <a:srgbClr val="4C4C4C"/>
                </a:solidFill>
                <a:latin typeface="Noto Sans" pitchFamily="34" charset="0"/>
                <a:ea typeface="Noto Sans" pitchFamily="34" charset="-122"/>
                <a:cs typeface="Noto Sans" pitchFamily="34" charset="-120"/>
              </a:rPr>
              <a:t>Trasformare segnali audio in testo</a:t>
            </a: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Analisi delle serie temporali </a:t>
            </a:r>
          </a:p>
          <a:p>
            <a:pPr lvl="1"/>
            <a:r>
              <a:rPr lang="it-IT" sz="1350" dirty="0">
                <a:solidFill>
                  <a:srgbClr val="4C4C4C"/>
                </a:solidFill>
                <a:latin typeface="Noto Sans" pitchFamily="34" charset="0"/>
                <a:ea typeface="Noto Sans" pitchFamily="34" charset="-122"/>
                <a:cs typeface="Noto Sans" pitchFamily="34" charset="-120"/>
              </a:rPr>
              <a:t>Prevedere valori futuri in base a sequenze storiche</a:t>
            </a: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Sentiment Analysis</a:t>
            </a:r>
          </a:p>
          <a:p>
            <a:pPr lvl="1"/>
            <a:r>
              <a:rPr lang="it-IT" sz="1350" dirty="0">
                <a:solidFill>
                  <a:srgbClr val="4C4C4C"/>
                </a:solidFill>
                <a:latin typeface="Noto Sans" pitchFamily="34" charset="0"/>
                <a:ea typeface="Noto Sans" pitchFamily="34" charset="-122"/>
                <a:cs typeface="Noto Sans" pitchFamily="34" charset="-120"/>
              </a:rPr>
              <a:t>Determinare sentiment di un testo (es. se una recensione è positiva o negativa)</a:t>
            </a:r>
          </a:p>
          <a:p>
            <a:pPr marL="285750" indent="-285750">
              <a:buFont typeface="Arial" panose="020B0604020202020204" pitchFamily="34" charset="0"/>
              <a:buChar char="•"/>
            </a:pPr>
            <a:r>
              <a:rPr lang="it-IT" sz="1600" b="1" dirty="0">
                <a:latin typeface="Noto Sans" panose="020B0502040504020204" pitchFamily="34" charset="0"/>
                <a:ea typeface="Noto Sans" panose="020B0502040504020204" pitchFamily="34" charset="0"/>
                <a:cs typeface="Noto Sans" panose="020B0502040504020204" pitchFamily="34" charset="0"/>
              </a:rPr>
              <a:t>Completamento di sequenze</a:t>
            </a:r>
          </a:p>
          <a:p>
            <a:pPr lvl="1"/>
            <a:r>
              <a:rPr lang="it-IT" sz="1350" dirty="0">
                <a:solidFill>
                  <a:srgbClr val="4C4C4C"/>
                </a:solidFill>
                <a:latin typeface="Noto Sans" pitchFamily="34" charset="0"/>
                <a:ea typeface="Noto Sans" pitchFamily="34" charset="-122"/>
                <a:cs typeface="Noto Sans" pitchFamily="34" charset="-120"/>
              </a:rPr>
              <a:t>Predire la parola successiva in una frase o completare una sequenza incompleta di dati</a:t>
            </a:r>
            <a:endParaRPr lang="en-US" sz="1350" dirty="0">
              <a:solidFill>
                <a:srgbClr val="4C4C4C"/>
              </a:solidFill>
              <a:latin typeface="Noto Sans" pitchFamily="34" charset="0"/>
              <a:ea typeface="Noto Sans" pitchFamily="34" charset="-122"/>
              <a:cs typeface="Noto Sans" pitchFamily="34" charset="-120"/>
            </a:endParaRPr>
          </a:p>
        </p:txBody>
      </p:sp>
    </p:spTree>
    <p:extLst>
      <p:ext uri="{BB962C8B-B14F-4D97-AF65-F5344CB8AC3E}">
        <p14:creationId xmlns:p14="http://schemas.microsoft.com/office/powerpoint/2010/main" val="50677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DC33129-8109-0DAF-55AA-A6624EBE8926}"/>
              </a:ext>
            </a:extLst>
          </p:cNvPr>
          <p:cNvSpPr/>
          <p:nvPr/>
        </p:nvSpPr>
        <p:spPr>
          <a:xfrm>
            <a:off x="428625" y="469108"/>
            <a:ext cx="1692771"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RNN vs LSTM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graphicFrame>
        <p:nvGraphicFramePr>
          <p:cNvPr id="3" name="Table 2">
            <a:extLst>
              <a:ext uri="{FF2B5EF4-FFF2-40B4-BE49-F238E27FC236}">
                <a16:creationId xmlns:a16="http://schemas.microsoft.com/office/drawing/2014/main" id="{B616C069-2CE6-6B38-2412-D430D05788E7}"/>
              </a:ext>
            </a:extLst>
          </p:cNvPr>
          <p:cNvGraphicFramePr>
            <a:graphicFrameLocks noGrp="1"/>
          </p:cNvGraphicFramePr>
          <p:nvPr>
            <p:extLst>
              <p:ext uri="{D42A27DB-BD31-4B8C-83A1-F6EECF244321}">
                <p14:modId xmlns:p14="http://schemas.microsoft.com/office/powerpoint/2010/main" val="2159056989"/>
              </p:ext>
            </p:extLst>
          </p:nvPr>
        </p:nvGraphicFramePr>
        <p:xfrm>
          <a:off x="385281" y="827070"/>
          <a:ext cx="7691919" cy="3868803"/>
        </p:xfrm>
        <a:graphic>
          <a:graphicData uri="http://schemas.openxmlformats.org/drawingml/2006/table">
            <a:tbl>
              <a:tblPr/>
              <a:tblGrid>
                <a:gridCol w="1255559">
                  <a:extLst>
                    <a:ext uri="{9D8B030D-6E8A-4147-A177-3AD203B41FA5}">
                      <a16:colId xmlns:a16="http://schemas.microsoft.com/office/drawing/2014/main" val="3646740311"/>
                    </a:ext>
                  </a:extLst>
                </a:gridCol>
                <a:gridCol w="2997200">
                  <a:extLst>
                    <a:ext uri="{9D8B030D-6E8A-4147-A177-3AD203B41FA5}">
                      <a16:colId xmlns:a16="http://schemas.microsoft.com/office/drawing/2014/main" val="723609602"/>
                    </a:ext>
                  </a:extLst>
                </a:gridCol>
                <a:gridCol w="3439160">
                  <a:extLst>
                    <a:ext uri="{9D8B030D-6E8A-4147-A177-3AD203B41FA5}">
                      <a16:colId xmlns:a16="http://schemas.microsoft.com/office/drawing/2014/main" val="3658581399"/>
                    </a:ext>
                  </a:extLst>
                </a:gridCol>
              </a:tblGrid>
              <a:tr h="206413">
                <a:tc>
                  <a:txBody>
                    <a:bodyPr/>
                    <a:lstStyle/>
                    <a:p>
                      <a:pPr>
                        <a:buNone/>
                      </a:pPr>
                      <a:r>
                        <a:rPr lang="en-US" sz="1100" b="1" dirty="0" err="1">
                          <a:latin typeface="Noto Sans" panose="020B0502040504020204" pitchFamily="34" charset="0"/>
                          <a:ea typeface="Noto Sans" panose="020B0502040504020204" pitchFamily="34" charset="0"/>
                          <a:cs typeface="Noto Sans" panose="020B0502040504020204" pitchFamily="34" charset="0"/>
                        </a:rPr>
                        <a:t>Caratteristica</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RNN (Recurrent Neural Network)</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en-US" sz="1100" b="1" dirty="0">
                          <a:latin typeface="Noto Sans" panose="020B0502040504020204" pitchFamily="34" charset="0"/>
                          <a:ea typeface="Noto Sans" panose="020B0502040504020204" pitchFamily="34" charset="0"/>
                          <a:cs typeface="Noto Sans" panose="020B0502040504020204" pitchFamily="34" charset="0"/>
                        </a:rPr>
                        <a:t>LSTM (Long Short-Term Memory)</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extLst>
                  <a:ext uri="{0D108BD9-81ED-4DB2-BD59-A6C34878D82A}">
                    <a16:rowId xmlns:a16="http://schemas.microsoft.com/office/drawing/2014/main" val="2861182543"/>
                  </a:ext>
                </a:extLst>
              </a:tr>
              <a:tr h="294877">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Architettura</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Composta da neuroni con connessioni ricorrenti tra di loro.</a:t>
                      </a:r>
                    </a:p>
                  </a:txBody>
                  <a:tcPr marL="25687" marR="25687" marT="12844" marB="12844" anchor="ctr">
                    <a:lnL>
                      <a:noFill/>
                    </a:lnL>
                    <a:lnR>
                      <a:noFill/>
                    </a:lnR>
                    <a:lnT>
                      <a:noFill/>
                    </a:lnT>
                    <a:lnB>
                      <a:noFill/>
                    </a:lnB>
                    <a:noFill/>
                  </a:tcPr>
                </a:tc>
                <a:tc>
                  <a:txBody>
                    <a:bodyPr/>
                    <a:lstStyle/>
                    <a:p>
                      <a:pPr>
                        <a:buNone/>
                      </a:pPr>
                      <a:r>
                        <a:rPr lang="it-IT" sz="1000" dirty="0">
                          <a:latin typeface="Noto Sans" panose="020B0502040504020204" pitchFamily="34" charset="0"/>
                          <a:ea typeface="Noto Sans" panose="020B0502040504020204" pitchFamily="34" charset="0"/>
                          <a:cs typeface="Noto Sans" panose="020B0502040504020204" pitchFamily="34" charset="0"/>
                        </a:rPr>
                        <a:t>Una variante avanzata di RNN con una struttura di celle di memoria.</a:t>
                      </a:r>
                    </a:p>
                  </a:txBody>
                  <a:tcPr marL="25687" marR="25687" marT="12844" marB="12844" anchor="ctr">
                    <a:lnL>
                      <a:noFill/>
                    </a:lnL>
                    <a:lnR>
                      <a:noFill/>
                    </a:lnR>
                    <a:lnT>
                      <a:noFill/>
                    </a:lnT>
                    <a:lnB>
                      <a:noFill/>
                    </a:lnB>
                    <a:noFill/>
                  </a:tcPr>
                </a:tc>
                <a:extLst>
                  <a:ext uri="{0D108BD9-81ED-4DB2-BD59-A6C34878D82A}">
                    <a16:rowId xmlns:a16="http://schemas.microsoft.com/office/drawing/2014/main" val="3042212028"/>
                  </a:ext>
                </a:extLst>
              </a:tr>
              <a:tr h="383339">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Capacità di memoria</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it-IT" sz="1000" dirty="0">
                          <a:latin typeface="Noto Sans" panose="020B0502040504020204" pitchFamily="34" charset="0"/>
                          <a:ea typeface="Noto Sans" panose="020B0502040504020204" pitchFamily="34" charset="0"/>
                          <a:cs typeface="Noto Sans" panose="020B0502040504020204" pitchFamily="34" charset="0"/>
                        </a:rPr>
                        <a:t>Memoria limitata, tende a dimenticare informazioni importanti nel tempo.</a:t>
                      </a: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Ha una memoria "a lungo termine" che può mantenere informazioni per periodi più lunghi.</a:t>
                      </a:r>
                    </a:p>
                  </a:txBody>
                  <a:tcPr marL="25687" marR="25687" marT="12844" marB="12844" anchor="ctr">
                    <a:lnL>
                      <a:noFill/>
                    </a:lnL>
                    <a:lnR>
                      <a:noFill/>
                    </a:lnR>
                    <a:lnT>
                      <a:noFill/>
                    </a:lnT>
                    <a:lnB>
                      <a:noFill/>
                    </a:lnB>
                    <a:noFill/>
                  </a:tcPr>
                </a:tc>
                <a:extLst>
                  <a:ext uri="{0D108BD9-81ED-4DB2-BD59-A6C34878D82A}">
                    <a16:rowId xmlns:a16="http://schemas.microsoft.com/office/drawing/2014/main" val="219993883"/>
                  </a:ext>
                </a:extLst>
              </a:tr>
              <a:tr h="471802">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Problema principale</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it-IT" sz="1000" b="1">
                          <a:latin typeface="Noto Sans" panose="020B0502040504020204" pitchFamily="34" charset="0"/>
                          <a:ea typeface="Noto Sans" panose="020B0502040504020204" pitchFamily="34" charset="0"/>
                          <a:cs typeface="Noto Sans" panose="020B0502040504020204" pitchFamily="34" charset="0"/>
                        </a:rPr>
                        <a:t>Vanishing Gradient Problem</a:t>
                      </a:r>
                      <a:r>
                        <a:rPr lang="it-IT" sz="1000">
                          <a:latin typeface="Noto Sans" panose="020B0502040504020204" pitchFamily="34" charset="0"/>
                          <a:ea typeface="Noto Sans" panose="020B0502040504020204" pitchFamily="34" charset="0"/>
                          <a:cs typeface="Noto Sans" panose="020B0502040504020204" pitchFamily="34" charset="0"/>
                        </a:rPr>
                        <a:t>: difficoltà nel mantenere le informazioni durante il backpropagation.</a:t>
                      </a: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Supera il problema del vanishing gradient tramite porte (gate) per regolare l'informazione in entrata e in uscita.</a:t>
                      </a:r>
                    </a:p>
                  </a:txBody>
                  <a:tcPr marL="25687" marR="25687" marT="12844" marB="12844" anchor="ctr">
                    <a:lnL>
                      <a:noFill/>
                    </a:lnL>
                    <a:lnR>
                      <a:noFill/>
                    </a:lnR>
                    <a:lnT>
                      <a:noFill/>
                    </a:lnT>
                    <a:lnB>
                      <a:noFill/>
                    </a:lnB>
                    <a:noFill/>
                  </a:tcPr>
                </a:tc>
                <a:extLst>
                  <a:ext uri="{0D108BD9-81ED-4DB2-BD59-A6C34878D82A}">
                    <a16:rowId xmlns:a16="http://schemas.microsoft.com/office/drawing/2014/main" val="3103488856"/>
                  </a:ext>
                </a:extLst>
              </a:tr>
              <a:tr h="383339">
                <a:tc>
                  <a:txBody>
                    <a:bodyPr/>
                    <a:lstStyle/>
                    <a:p>
                      <a:pPr>
                        <a:buNone/>
                      </a:pPr>
                      <a:r>
                        <a:rPr lang="en-US" sz="1100" b="1" dirty="0" err="1">
                          <a:latin typeface="Noto Sans" panose="020B0502040504020204" pitchFamily="34" charset="0"/>
                          <a:ea typeface="Noto Sans" panose="020B0502040504020204" pitchFamily="34" charset="0"/>
                          <a:cs typeface="Noto Sans" panose="020B0502040504020204" pitchFamily="34" charset="0"/>
                        </a:rPr>
                        <a:t>Struttura</a:t>
                      </a:r>
                      <a:r>
                        <a:rPr lang="en-US" sz="1100" b="1" dirty="0">
                          <a:latin typeface="Noto Sans" panose="020B0502040504020204" pitchFamily="34" charset="0"/>
                          <a:ea typeface="Noto Sans" panose="020B0502040504020204" pitchFamily="34" charset="0"/>
                          <a:cs typeface="Noto Sans" panose="020B0502040504020204" pitchFamily="34" charset="0"/>
                        </a:rPr>
                        <a:t> interna</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Un singolo stato ricorrente per ogni unità nel tempo.</a:t>
                      </a:r>
                    </a:p>
                  </a:txBody>
                  <a:tcPr marL="25687" marR="25687" marT="12844" marB="12844" anchor="ctr">
                    <a:lnL>
                      <a:noFill/>
                    </a:lnL>
                    <a:lnR>
                      <a:noFill/>
                    </a:lnR>
                    <a:lnT>
                      <a:noFill/>
                    </a:lnT>
                    <a:lnB>
                      <a:noFill/>
                    </a:lnB>
                    <a:noFill/>
                  </a:tcPr>
                </a:tc>
                <a:tc>
                  <a:txBody>
                    <a:bodyPr/>
                    <a:lstStyle/>
                    <a:p>
                      <a:pPr>
                        <a:buNone/>
                      </a:pPr>
                      <a:r>
                        <a:rPr lang="en-US" sz="1000">
                          <a:latin typeface="Noto Sans" panose="020B0502040504020204" pitchFamily="34" charset="0"/>
                          <a:ea typeface="Noto Sans" panose="020B0502040504020204" pitchFamily="34" charset="0"/>
                          <a:cs typeface="Noto Sans" panose="020B0502040504020204" pitchFamily="34" charset="0"/>
                        </a:rPr>
                        <a:t>Composta da tre principali "gate": input gate, forget gate, e output gate.</a:t>
                      </a:r>
                    </a:p>
                  </a:txBody>
                  <a:tcPr marL="25687" marR="25687" marT="12844" marB="12844" anchor="ctr">
                    <a:lnL>
                      <a:noFill/>
                    </a:lnL>
                    <a:lnR>
                      <a:noFill/>
                    </a:lnR>
                    <a:lnT>
                      <a:noFill/>
                    </a:lnT>
                    <a:lnB>
                      <a:noFill/>
                    </a:lnB>
                    <a:noFill/>
                  </a:tcPr>
                </a:tc>
                <a:extLst>
                  <a:ext uri="{0D108BD9-81ED-4DB2-BD59-A6C34878D82A}">
                    <a16:rowId xmlns:a16="http://schemas.microsoft.com/office/drawing/2014/main" val="745885876"/>
                  </a:ext>
                </a:extLst>
              </a:tr>
              <a:tr h="383339">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Efficienza computazionale</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Più semplice e veloce da addestrare rispetto a LSTM, ma meno potente.</a:t>
                      </a:r>
                    </a:p>
                  </a:txBody>
                  <a:tcPr marL="25687" marR="25687" marT="12844" marB="12844" anchor="ctr">
                    <a:lnL>
                      <a:noFill/>
                    </a:lnL>
                    <a:lnR>
                      <a:noFill/>
                    </a:lnR>
                    <a:lnT>
                      <a:noFill/>
                    </a:lnT>
                    <a:lnB>
                      <a:noFill/>
                    </a:lnB>
                    <a:noFill/>
                  </a:tcPr>
                </a:tc>
                <a:tc>
                  <a:txBody>
                    <a:bodyPr/>
                    <a:lstStyle/>
                    <a:p>
                      <a:pPr>
                        <a:buNone/>
                      </a:pPr>
                      <a:r>
                        <a:rPr lang="it-IT" sz="1000" dirty="0">
                          <a:latin typeface="Noto Sans" panose="020B0502040504020204" pitchFamily="34" charset="0"/>
                          <a:ea typeface="Noto Sans" panose="020B0502040504020204" pitchFamily="34" charset="0"/>
                          <a:cs typeface="Noto Sans" panose="020B0502040504020204" pitchFamily="34" charset="0"/>
                        </a:rPr>
                        <a:t>Più complessa, richiede più tempo di calcolo e risorse, ma molto più potente.</a:t>
                      </a:r>
                    </a:p>
                  </a:txBody>
                  <a:tcPr marL="25687" marR="25687" marT="12844" marB="12844" anchor="ctr">
                    <a:lnL>
                      <a:noFill/>
                    </a:lnL>
                    <a:lnR>
                      <a:noFill/>
                    </a:lnR>
                    <a:lnT>
                      <a:noFill/>
                    </a:lnT>
                    <a:lnB>
                      <a:noFill/>
                    </a:lnB>
                    <a:noFill/>
                  </a:tcPr>
                </a:tc>
                <a:extLst>
                  <a:ext uri="{0D108BD9-81ED-4DB2-BD59-A6C34878D82A}">
                    <a16:rowId xmlns:a16="http://schemas.microsoft.com/office/drawing/2014/main" val="4191377708"/>
                  </a:ext>
                </a:extLst>
              </a:tr>
              <a:tr h="471802">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Applicazioni principali</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Adatta per sequenze di breve durata o dati con dipendenze temporali limitate.</a:t>
                      </a: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Ideale per sequenze lunghe, come traduzione automatica, generazione di testo e riconoscimento vocale.</a:t>
                      </a:r>
                    </a:p>
                  </a:txBody>
                  <a:tcPr marL="25687" marR="25687" marT="12844" marB="12844" anchor="ctr">
                    <a:lnL>
                      <a:noFill/>
                    </a:lnL>
                    <a:lnR>
                      <a:noFill/>
                    </a:lnR>
                    <a:lnT>
                      <a:noFill/>
                    </a:lnT>
                    <a:lnB>
                      <a:noFill/>
                    </a:lnB>
                    <a:noFill/>
                  </a:tcPr>
                </a:tc>
                <a:extLst>
                  <a:ext uri="{0D108BD9-81ED-4DB2-BD59-A6C34878D82A}">
                    <a16:rowId xmlns:a16="http://schemas.microsoft.com/office/drawing/2014/main" val="869243414"/>
                  </a:ext>
                </a:extLst>
              </a:tr>
              <a:tr h="383339">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Gestione delle sequenze lunghe</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Ha difficoltà a gestire sequenze lunghe, perde memoria dopo molte iterazioni.</a:t>
                      </a: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Gestisce meglio le sequenze lunghe grazie alla sua struttura di memoria avanzata.</a:t>
                      </a:r>
                    </a:p>
                  </a:txBody>
                  <a:tcPr marL="25687" marR="25687" marT="12844" marB="12844" anchor="ctr">
                    <a:lnL>
                      <a:noFill/>
                    </a:lnL>
                    <a:lnR>
                      <a:noFill/>
                    </a:lnR>
                    <a:lnT>
                      <a:noFill/>
                    </a:lnT>
                    <a:lnB>
                      <a:noFill/>
                    </a:lnB>
                    <a:noFill/>
                  </a:tcPr>
                </a:tc>
                <a:extLst>
                  <a:ext uri="{0D108BD9-81ED-4DB2-BD59-A6C34878D82A}">
                    <a16:rowId xmlns:a16="http://schemas.microsoft.com/office/drawing/2014/main" val="3085993730"/>
                  </a:ext>
                </a:extLst>
              </a:tr>
              <a:tr h="294877">
                <a:tc>
                  <a:txBody>
                    <a:bodyPr/>
                    <a:lstStyle/>
                    <a:p>
                      <a:pPr>
                        <a:buNone/>
                      </a:pPr>
                      <a:r>
                        <a:rPr lang="en-US" sz="1100" b="1">
                          <a:latin typeface="Noto Sans" panose="020B0502040504020204" pitchFamily="34" charset="0"/>
                          <a:ea typeface="Noto Sans" panose="020B0502040504020204" pitchFamily="34" charset="0"/>
                          <a:cs typeface="Noto Sans" panose="020B0502040504020204" pitchFamily="34" charset="0"/>
                        </a:rPr>
                        <a:t>Semplicità e flessibilità</a:t>
                      </a:r>
                      <a:endParaRPr lang="en-US" sz="110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Più semplice, ma meno flessibile nel trattamento di sequenze complesse.</a:t>
                      </a: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Più flessibile e potente nel trattare dati complessi e sequenze di lunga durata.</a:t>
                      </a:r>
                    </a:p>
                  </a:txBody>
                  <a:tcPr marL="25687" marR="25687" marT="12844" marB="12844" anchor="ctr">
                    <a:lnL>
                      <a:noFill/>
                    </a:lnL>
                    <a:lnR>
                      <a:noFill/>
                    </a:lnR>
                    <a:lnT>
                      <a:noFill/>
                    </a:lnT>
                    <a:lnB>
                      <a:noFill/>
                    </a:lnB>
                    <a:noFill/>
                  </a:tcPr>
                </a:tc>
                <a:extLst>
                  <a:ext uri="{0D108BD9-81ED-4DB2-BD59-A6C34878D82A}">
                    <a16:rowId xmlns:a16="http://schemas.microsoft.com/office/drawing/2014/main" val="2411330274"/>
                  </a:ext>
                </a:extLst>
              </a:tr>
              <a:tr h="471802">
                <a:tc>
                  <a:txBody>
                    <a:bodyPr/>
                    <a:lstStyle/>
                    <a:p>
                      <a:pPr>
                        <a:buNone/>
                      </a:pPr>
                      <a:r>
                        <a:rPr lang="en-US" sz="1100" b="1" dirty="0" err="1">
                          <a:latin typeface="Noto Sans" panose="020B0502040504020204" pitchFamily="34" charset="0"/>
                          <a:ea typeface="Noto Sans" panose="020B0502040504020204" pitchFamily="34" charset="0"/>
                          <a:cs typeface="Noto Sans" panose="020B0502040504020204" pitchFamily="34" charset="0"/>
                        </a:rPr>
                        <a:t>Addestramento</a:t>
                      </a:r>
                      <a:endParaRPr lang="en-US" sz="1100" dirty="0">
                        <a:latin typeface="Noto Sans" panose="020B0502040504020204" pitchFamily="34" charset="0"/>
                        <a:ea typeface="Noto Sans" panose="020B0502040504020204" pitchFamily="34" charset="0"/>
                        <a:cs typeface="Noto Sans" panose="020B0502040504020204" pitchFamily="34" charset="0"/>
                      </a:endParaRPr>
                    </a:p>
                  </a:txBody>
                  <a:tcPr marL="25687" marR="25687" marT="12844" marB="12844" anchor="ctr">
                    <a:lnL>
                      <a:noFill/>
                    </a:lnL>
                    <a:lnR>
                      <a:noFill/>
                    </a:lnR>
                    <a:lnT>
                      <a:noFill/>
                    </a:lnT>
                    <a:lnB>
                      <a:noFill/>
                    </a:lnB>
                    <a:noFill/>
                  </a:tcPr>
                </a:tc>
                <a:tc>
                  <a:txBody>
                    <a:bodyPr/>
                    <a:lstStyle/>
                    <a:p>
                      <a:pPr>
                        <a:buNone/>
                      </a:pPr>
                      <a:r>
                        <a:rPr lang="it-IT" sz="1000">
                          <a:latin typeface="Noto Sans" panose="020B0502040504020204" pitchFamily="34" charset="0"/>
                          <a:ea typeface="Noto Sans" panose="020B0502040504020204" pitchFamily="34" charset="0"/>
                          <a:cs typeface="Noto Sans" panose="020B0502040504020204" pitchFamily="34" charset="0"/>
                        </a:rPr>
                        <a:t>Più facile da addestrare ma con prestazioni inferiori per sequenze lunghe.</a:t>
                      </a:r>
                    </a:p>
                  </a:txBody>
                  <a:tcPr marL="25687" marR="25687" marT="12844" marB="12844" anchor="ctr">
                    <a:lnL>
                      <a:noFill/>
                    </a:lnL>
                    <a:lnR>
                      <a:noFill/>
                    </a:lnR>
                    <a:lnT>
                      <a:noFill/>
                    </a:lnT>
                    <a:lnB>
                      <a:noFill/>
                    </a:lnB>
                    <a:noFill/>
                  </a:tcPr>
                </a:tc>
                <a:tc>
                  <a:txBody>
                    <a:bodyPr/>
                    <a:lstStyle/>
                    <a:p>
                      <a:pPr>
                        <a:buNone/>
                      </a:pPr>
                      <a:r>
                        <a:rPr lang="it-IT" sz="1000" dirty="0">
                          <a:latin typeface="Noto Sans" panose="020B0502040504020204" pitchFamily="34" charset="0"/>
                          <a:ea typeface="Noto Sans" panose="020B0502040504020204" pitchFamily="34" charset="0"/>
                          <a:cs typeface="Noto Sans" panose="020B0502040504020204" pitchFamily="34" charset="0"/>
                        </a:rPr>
                        <a:t>Richiede una maggiore complessità computazionale, ma offre migliori performance per sequenze complesse.</a:t>
                      </a:r>
                    </a:p>
                  </a:txBody>
                  <a:tcPr marL="25687" marR="25687" marT="12844" marB="12844" anchor="ctr">
                    <a:lnL>
                      <a:noFill/>
                    </a:lnL>
                    <a:lnR>
                      <a:noFill/>
                    </a:lnR>
                    <a:lnT>
                      <a:noFill/>
                    </a:lnT>
                    <a:lnB>
                      <a:noFill/>
                    </a:lnB>
                    <a:noFill/>
                  </a:tcPr>
                </a:tc>
                <a:extLst>
                  <a:ext uri="{0D108BD9-81ED-4DB2-BD59-A6C34878D82A}">
                    <a16:rowId xmlns:a16="http://schemas.microsoft.com/office/drawing/2014/main" val="1208717832"/>
                  </a:ext>
                </a:extLst>
              </a:tr>
            </a:tbl>
          </a:graphicData>
        </a:graphic>
      </p:graphicFrame>
    </p:spTree>
    <p:extLst>
      <p:ext uri="{BB962C8B-B14F-4D97-AF65-F5344CB8AC3E}">
        <p14:creationId xmlns:p14="http://schemas.microsoft.com/office/powerpoint/2010/main" val="2348256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37609"/>
          </a:xfrm>
          <a:prstGeom prst="rect">
            <a:avLst/>
          </a:prstGeom>
        </p:spPr>
      </p:pic>
      <p:sp>
        <p:nvSpPr>
          <p:cNvPr id="3" name="Text 0"/>
          <p:cNvSpPr/>
          <p:nvPr/>
        </p:nvSpPr>
        <p:spPr>
          <a:xfrm>
            <a:off x="428625" y="465694"/>
            <a:ext cx="2843727"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Introduzione alle GRU</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01923"/>
            <a:ext cx="182595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Gated Recurrent Unit</a:t>
            </a:r>
            <a:endParaRPr lang="en-US" sz="1350" dirty="0"/>
          </a:p>
        </p:txBody>
      </p:sp>
      <p:sp>
        <p:nvSpPr>
          <p:cNvPr id="5" name="Text 2"/>
          <p:cNvSpPr/>
          <p:nvPr/>
        </p:nvSpPr>
        <p:spPr>
          <a:xfrm>
            <a:off x="2254579" y="1101923"/>
            <a:ext cx="99820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(GRU) è una </a:t>
            </a:r>
            <a:endParaRPr lang="en-US" sz="1350" dirty="0"/>
          </a:p>
        </p:txBody>
      </p:sp>
      <p:sp>
        <p:nvSpPr>
          <p:cNvPr id="6" name="Text 3"/>
          <p:cNvSpPr/>
          <p:nvPr/>
        </p:nvSpPr>
        <p:spPr>
          <a:xfrm>
            <a:off x="428625" y="1341937"/>
            <a:ext cx="308610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semplificazione dell'architettura LSTM, </a:t>
            </a:r>
            <a:endParaRPr lang="en-US" sz="1350" dirty="0"/>
          </a:p>
        </p:txBody>
      </p:sp>
      <p:sp>
        <p:nvSpPr>
          <p:cNvPr id="7" name="Text 4"/>
          <p:cNvSpPr/>
          <p:nvPr/>
        </p:nvSpPr>
        <p:spPr>
          <a:xfrm>
            <a:off x="428625" y="1581950"/>
            <a:ext cx="363664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introdotta da Cho et al. nel 2014 per ottenere </a:t>
            </a:r>
            <a:endParaRPr lang="en-US" sz="1350" dirty="0"/>
          </a:p>
        </p:txBody>
      </p:sp>
      <p:sp>
        <p:nvSpPr>
          <p:cNvPr id="8" name="Text 5"/>
          <p:cNvSpPr/>
          <p:nvPr/>
        </p:nvSpPr>
        <p:spPr>
          <a:xfrm>
            <a:off x="428625" y="1821963"/>
            <a:ext cx="336163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prestazioni simili con minore complessità. </a:t>
            </a:r>
            <a:endParaRPr lang="en-US" sz="1350" dirty="0"/>
          </a:p>
        </p:txBody>
      </p:sp>
      <p:sp>
        <p:nvSpPr>
          <p:cNvPr id="9" name="Text 6"/>
          <p:cNvSpPr/>
          <p:nvPr/>
        </p:nvSpPr>
        <p:spPr>
          <a:xfrm>
            <a:off x="378380" y="2276289"/>
            <a:ext cx="182305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Le GRU utilizzano solo </a:t>
            </a:r>
            <a:endParaRPr lang="en-US" sz="1350" dirty="0"/>
          </a:p>
        </p:txBody>
      </p:sp>
      <p:sp>
        <p:nvSpPr>
          <p:cNvPr id="10" name="Text 7"/>
          <p:cNvSpPr/>
          <p:nvPr/>
        </p:nvSpPr>
        <p:spPr>
          <a:xfrm>
            <a:off x="2251677" y="2276289"/>
            <a:ext cx="75492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due gate</a:t>
            </a:r>
            <a:endParaRPr lang="en-US" sz="1350" dirty="0"/>
          </a:p>
        </p:txBody>
      </p:sp>
      <p:sp>
        <p:nvSpPr>
          <p:cNvPr id="11" name="Text 8"/>
          <p:cNvSpPr/>
          <p:nvPr/>
        </p:nvSpPr>
        <p:spPr>
          <a:xfrm>
            <a:off x="3006598" y="2276289"/>
            <a:ext cx="107242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(update gate </a:t>
            </a:r>
            <a:endParaRPr lang="en-US" sz="1350" dirty="0"/>
          </a:p>
        </p:txBody>
      </p:sp>
      <p:sp>
        <p:nvSpPr>
          <p:cNvPr id="12" name="Text 9"/>
          <p:cNvSpPr/>
          <p:nvPr/>
        </p:nvSpPr>
        <p:spPr>
          <a:xfrm>
            <a:off x="428625" y="2516302"/>
            <a:ext cx="348335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e reset gate) invece dei tre gate delle LSTM, </a:t>
            </a:r>
            <a:endParaRPr lang="en-US" sz="1350" dirty="0"/>
          </a:p>
        </p:txBody>
      </p:sp>
      <p:sp>
        <p:nvSpPr>
          <p:cNvPr id="13" name="Text 10"/>
          <p:cNvSpPr/>
          <p:nvPr/>
        </p:nvSpPr>
        <p:spPr>
          <a:xfrm>
            <a:off x="428625" y="2756315"/>
            <a:ext cx="300244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riducendo il numero di parametri e la </a:t>
            </a:r>
            <a:endParaRPr lang="en-US" sz="1350" dirty="0"/>
          </a:p>
        </p:txBody>
      </p:sp>
      <p:sp>
        <p:nvSpPr>
          <p:cNvPr id="14" name="Text 11"/>
          <p:cNvSpPr/>
          <p:nvPr/>
        </p:nvSpPr>
        <p:spPr>
          <a:xfrm>
            <a:off x="428625" y="2996329"/>
            <a:ext cx="233720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complessità computazionale. </a:t>
            </a:r>
            <a:endParaRPr lang="en-US" sz="1350" dirty="0"/>
          </a:p>
        </p:txBody>
      </p:sp>
      <p:sp>
        <p:nvSpPr>
          <p:cNvPr id="15" name="Text 12"/>
          <p:cNvSpPr/>
          <p:nvPr/>
        </p:nvSpPr>
        <p:spPr>
          <a:xfrm>
            <a:off x="332867" y="3450627"/>
            <a:ext cx="191407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Questa architettura più </a:t>
            </a:r>
            <a:endParaRPr lang="en-US" sz="1350" dirty="0"/>
          </a:p>
        </p:txBody>
      </p:sp>
      <p:sp>
        <p:nvSpPr>
          <p:cNvPr id="16" name="Text 13"/>
          <p:cNvSpPr/>
          <p:nvPr/>
        </p:nvSpPr>
        <p:spPr>
          <a:xfrm>
            <a:off x="2342704" y="3450654"/>
            <a:ext cx="1622775"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snella ed efficiente</a:t>
            </a:r>
            <a:endParaRPr lang="en-US" sz="1350" dirty="0"/>
          </a:p>
        </p:txBody>
      </p:sp>
      <p:sp>
        <p:nvSpPr>
          <p:cNvPr id="17" name="Text 14"/>
          <p:cNvSpPr/>
          <p:nvPr/>
        </p:nvSpPr>
        <p:spPr>
          <a:xfrm>
            <a:off x="428625" y="3690668"/>
            <a:ext cx="358401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mantiene la capacità di gestire dipendenze a </a:t>
            </a:r>
            <a:endParaRPr lang="en-US" sz="1350" dirty="0"/>
          </a:p>
        </p:txBody>
      </p:sp>
      <p:sp>
        <p:nvSpPr>
          <p:cNvPr id="18" name="Text 15"/>
          <p:cNvSpPr/>
          <p:nvPr/>
        </p:nvSpPr>
        <p:spPr>
          <a:xfrm>
            <a:off x="428625" y="3930681"/>
            <a:ext cx="350992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lungo termine, risultando spesso più veloce </a:t>
            </a:r>
            <a:endParaRPr lang="en-US" sz="1350" dirty="0"/>
          </a:p>
        </p:txBody>
      </p:sp>
      <p:sp>
        <p:nvSpPr>
          <p:cNvPr id="19" name="Text 16"/>
          <p:cNvSpPr/>
          <p:nvPr/>
        </p:nvSpPr>
        <p:spPr>
          <a:xfrm>
            <a:off x="428625" y="4170694"/>
            <a:ext cx="264427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da addestrare rispetto alle LSTM. </a:t>
            </a:r>
            <a:endParaRPr lang="en-US" sz="1350" dirty="0"/>
          </a:p>
        </p:txBody>
      </p:sp>
      <p:pic>
        <p:nvPicPr>
          <p:cNvPr id="20" name="Image 1" descr="preencoded.png"/>
          <p:cNvPicPr>
            <a:picLocks noChangeAspect="1"/>
          </p:cNvPicPr>
          <p:nvPr/>
        </p:nvPicPr>
        <p:blipFill>
          <a:blip r:embed="rId4"/>
          <a:stretch>
            <a:fillRect/>
          </a:stretch>
        </p:blipFill>
        <p:spPr>
          <a:xfrm>
            <a:off x="4572000" y="1825842"/>
            <a:ext cx="4143375" cy="207168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Architettura GRU</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71450" cy="171450"/>
          </a:xfrm>
          <a:prstGeom prst="rect">
            <a:avLst/>
          </a:prstGeom>
        </p:spPr>
      </p:pic>
      <p:sp>
        <p:nvSpPr>
          <p:cNvPr id="5" name="Text 1"/>
          <p:cNvSpPr/>
          <p:nvPr/>
        </p:nvSpPr>
        <p:spPr>
          <a:xfrm>
            <a:off x="707231" y="1101923"/>
            <a:ext cx="1367330"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Update Gate (z):</a:t>
            </a:r>
            <a:endParaRPr lang="en-US" sz="1350" dirty="0"/>
          </a:p>
        </p:txBody>
      </p:sp>
      <p:sp>
        <p:nvSpPr>
          <p:cNvPr id="6" name="Text 2"/>
          <p:cNvSpPr/>
          <p:nvPr/>
        </p:nvSpPr>
        <p:spPr>
          <a:xfrm>
            <a:off x="2074562" y="1101923"/>
            <a:ext cx="152625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Determina quanto </a:t>
            </a:r>
            <a:endParaRPr lang="en-US" sz="1350" dirty="0"/>
          </a:p>
        </p:txBody>
      </p:sp>
      <p:sp>
        <p:nvSpPr>
          <p:cNvPr id="7" name="Text 3"/>
          <p:cNvSpPr/>
          <p:nvPr/>
        </p:nvSpPr>
        <p:spPr>
          <a:xfrm>
            <a:off x="707231" y="1341937"/>
            <a:ext cx="335373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dell'informazione precedente deve essere </a:t>
            </a:r>
            <a:endParaRPr lang="en-US" sz="1350" dirty="0"/>
          </a:p>
        </p:txBody>
      </p:sp>
      <p:sp>
        <p:nvSpPr>
          <p:cNvPr id="8" name="Text 4"/>
          <p:cNvSpPr/>
          <p:nvPr/>
        </p:nvSpPr>
        <p:spPr>
          <a:xfrm>
            <a:off x="707231" y="1581950"/>
            <a:ext cx="310119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mantenuta e quanto dell'informazione </a:t>
            </a:r>
            <a:endParaRPr lang="en-US" sz="1350" dirty="0"/>
          </a:p>
        </p:txBody>
      </p:sp>
      <p:sp>
        <p:nvSpPr>
          <p:cNvPr id="9" name="Text 5"/>
          <p:cNvSpPr/>
          <p:nvPr/>
        </p:nvSpPr>
        <p:spPr>
          <a:xfrm>
            <a:off x="707231" y="1821963"/>
            <a:ext cx="225474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nuova deve essere aggiunta </a:t>
            </a:r>
            <a:endParaRPr lang="en-US" sz="1350" dirty="0"/>
          </a:p>
        </p:txBody>
      </p:sp>
      <p:pic>
        <p:nvPicPr>
          <p:cNvPr id="10" name="Image 2" descr="preencoded.png"/>
          <p:cNvPicPr>
            <a:picLocks noChangeAspect="1"/>
          </p:cNvPicPr>
          <p:nvPr/>
        </p:nvPicPr>
        <p:blipFill>
          <a:blip r:embed="rId5"/>
          <a:stretch>
            <a:fillRect/>
          </a:stretch>
        </p:blipFill>
        <p:spPr>
          <a:xfrm>
            <a:off x="428625" y="2308436"/>
            <a:ext cx="171450" cy="171450"/>
          </a:xfrm>
          <a:prstGeom prst="rect">
            <a:avLst/>
          </a:prstGeom>
        </p:spPr>
      </p:pic>
      <p:sp>
        <p:nvSpPr>
          <p:cNvPr id="11" name="Text 6"/>
          <p:cNvSpPr/>
          <p:nvPr/>
        </p:nvSpPr>
        <p:spPr>
          <a:xfrm>
            <a:off x="707231" y="2276289"/>
            <a:ext cx="1210977"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Reset Gate (r):</a:t>
            </a:r>
            <a:endParaRPr lang="en-US" sz="1350" dirty="0"/>
          </a:p>
        </p:txBody>
      </p:sp>
      <p:sp>
        <p:nvSpPr>
          <p:cNvPr id="12" name="Text 7"/>
          <p:cNvSpPr/>
          <p:nvPr/>
        </p:nvSpPr>
        <p:spPr>
          <a:xfrm>
            <a:off x="1918208" y="2276289"/>
            <a:ext cx="183538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Controlla quanto della </a:t>
            </a:r>
            <a:endParaRPr lang="en-US" sz="1350" dirty="0"/>
          </a:p>
        </p:txBody>
      </p:sp>
      <p:sp>
        <p:nvSpPr>
          <p:cNvPr id="13" name="Text 8"/>
          <p:cNvSpPr/>
          <p:nvPr/>
        </p:nvSpPr>
        <p:spPr>
          <a:xfrm>
            <a:off x="707231" y="2516302"/>
            <a:ext cx="268543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memoria precedente deve essere </a:t>
            </a:r>
            <a:endParaRPr lang="en-US" sz="1350" dirty="0"/>
          </a:p>
        </p:txBody>
      </p:sp>
      <p:sp>
        <p:nvSpPr>
          <p:cNvPr id="14" name="Text 9"/>
          <p:cNvSpPr/>
          <p:nvPr/>
        </p:nvSpPr>
        <p:spPr>
          <a:xfrm>
            <a:off x="707231" y="2756315"/>
            <a:ext cx="299833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dimenticata, permettendo alla rete di </a:t>
            </a:r>
            <a:endParaRPr lang="en-US" sz="1350" dirty="0"/>
          </a:p>
        </p:txBody>
      </p:sp>
      <p:sp>
        <p:nvSpPr>
          <p:cNvPr id="15" name="Text 10"/>
          <p:cNvSpPr/>
          <p:nvPr/>
        </p:nvSpPr>
        <p:spPr>
          <a:xfrm>
            <a:off x="707231" y="2996329"/>
            <a:ext cx="26269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eliminare informazioni irrilevanti </a:t>
            </a:r>
            <a:endParaRPr lang="en-US" sz="1350" dirty="0"/>
          </a:p>
        </p:txBody>
      </p:sp>
      <p:pic>
        <p:nvPicPr>
          <p:cNvPr id="16" name="Image 3" descr="preencoded.png"/>
          <p:cNvPicPr>
            <a:picLocks noChangeAspect="1"/>
          </p:cNvPicPr>
          <p:nvPr/>
        </p:nvPicPr>
        <p:blipFill>
          <a:blip r:embed="rId6"/>
          <a:stretch>
            <a:fillRect/>
          </a:stretch>
        </p:blipFill>
        <p:spPr>
          <a:xfrm>
            <a:off x="428625" y="3482801"/>
            <a:ext cx="171450" cy="171450"/>
          </a:xfrm>
          <a:prstGeom prst="rect">
            <a:avLst/>
          </a:prstGeom>
        </p:spPr>
      </p:pic>
      <p:sp>
        <p:nvSpPr>
          <p:cNvPr id="17" name="Text 11"/>
          <p:cNvSpPr/>
          <p:nvPr/>
        </p:nvSpPr>
        <p:spPr>
          <a:xfrm>
            <a:off x="707231" y="3450654"/>
            <a:ext cx="1948542"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Struttura semplificata:</a:t>
            </a:r>
            <a:endParaRPr lang="en-US" sz="1350" dirty="0"/>
          </a:p>
        </p:txBody>
      </p:sp>
      <p:sp>
        <p:nvSpPr>
          <p:cNvPr id="18" name="Text 12"/>
          <p:cNvSpPr/>
          <p:nvPr/>
        </p:nvSpPr>
        <p:spPr>
          <a:xfrm>
            <a:off x="2655773" y="3450654"/>
            <a:ext cx="14417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A differenza delle </a:t>
            </a:r>
            <a:endParaRPr lang="en-US" sz="1350" dirty="0"/>
          </a:p>
        </p:txBody>
      </p:sp>
      <p:sp>
        <p:nvSpPr>
          <p:cNvPr id="19" name="Text 13"/>
          <p:cNvSpPr/>
          <p:nvPr/>
        </p:nvSpPr>
        <p:spPr>
          <a:xfrm>
            <a:off x="707231" y="3690668"/>
            <a:ext cx="300210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LSTM, le GRU non hanno un cell state </a:t>
            </a:r>
            <a:endParaRPr lang="en-US" sz="1350" dirty="0"/>
          </a:p>
        </p:txBody>
      </p:sp>
      <p:sp>
        <p:nvSpPr>
          <p:cNvPr id="20" name="Text 14"/>
          <p:cNvSpPr/>
          <p:nvPr/>
        </p:nvSpPr>
        <p:spPr>
          <a:xfrm>
            <a:off x="707231" y="3930681"/>
            <a:ext cx="291328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separato, combinando direttamente </a:t>
            </a:r>
            <a:endParaRPr lang="en-US" sz="1350" dirty="0"/>
          </a:p>
        </p:txBody>
      </p:sp>
      <p:sp>
        <p:nvSpPr>
          <p:cNvPr id="21" name="Text 15"/>
          <p:cNvSpPr/>
          <p:nvPr/>
        </p:nvSpPr>
        <p:spPr>
          <a:xfrm>
            <a:off x="707231" y="4170694"/>
            <a:ext cx="321608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l'hidden state con le nuove informazioni </a:t>
            </a:r>
            <a:endParaRPr lang="en-US" sz="1350" dirty="0"/>
          </a:p>
        </p:txBody>
      </p:sp>
      <p:pic>
        <p:nvPicPr>
          <p:cNvPr id="22" name="Image 4" descr="preencoded.png"/>
          <p:cNvPicPr>
            <a:picLocks noChangeAspect="1"/>
          </p:cNvPicPr>
          <p:nvPr/>
        </p:nvPicPr>
        <p:blipFill>
          <a:blip r:embed="rId7"/>
          <a:stretch>
            <a:fillRect/>
          </a:stretch>
        </p:blipFill>
        <p:spPr>
          <a:xfrm>
            <a:off x="5132784" y="1668680"/>
            <a:ext cx="3021806" cy="238601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6631"/>
            <a:ext cx="9144000" cy="6014089"/>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Funzionamento Tecnico GRU</a:t>
            </a:r>
            <a:endParaRPr lang="en-US" sz="2025" dirty="0"/>
          </a:p>
        </p:txBody>
      </p:sp>
      <p:sp>
        <p:nvSpPr>
          <p:cNvPr id="4" name="Shape 1"/>
          <p:cNvSpPr/>
          <p:nvPr/>
        </p:nvSpPr>
        <p:spPr>
          <a:xfrm>
            <a:off x="391042" y="1126369"/>
            <a:ext cx="200025" cy="200025"/>
          </a:xfrm>
          <a:prstGeom prst="ellipse">
            <a:avLst/>
          </a:prstGeom>
          <a:solidFill>
            <a:srgbClr val="000000"/>
          </a:solidFill>
          <a:ln/>
        </p:spPr>
        <p:txBody>
          <a:bodyPr/>
          <a:lstStyle/>
          <a:p>
            <a:endParaRPr lang="en-US" sz="1400"/>
          </a:p>
        </p:txBody>
      </p:sp>
      <p:sp>
        <p:nvSpPr>
          <p:cNvPr id="5" name="Text 2"/>
          <p:cNvSpPr/>
          <p:nvPr/>
        </p:nvSpPr>
        <p:spPr>
          <a:xfrm>
            <a:off x="428625" y="1187002"/>
            <a:ext cx="49694" cy="107722"/>
          </a:xfrm>
          <a:prstGeom prst="rect">
            <a:avLst/>
          </a:prstGeom>
          <a:noFill/>
          <a:ln/>
        </p:spPr>
        <p:txBody>
          <a:bodyPr wrap="none" lIns="0" tIns="0" rIns="0" bIns="0" rtlCol="0" anchor="ctr">
            <a:spAutoFit/>
          </a:bodyPr>
          <a:lstStyle/>
          <a:p>
            <a:pPr marL="0" indent="0">
              <a:buNone/>
            </a:pPr>
            <a:r>
              <a:rPr lang="en-US" sz="700" b="1" dirty="0">
                <a:solidFill>
                  <a:srgbClr val="FFFFFF"/>
                </a:solidFill>
                <a:latin typeface="Noto Sans" pitchFamily="34" charset="0"/>
                <a:ea typeface="Noto Sans" pitchFamily="34" charset="-122"/>
                <a:cs typeface="Noto Sans" pitchFamily="34" charset="-120"/>
              </a:rPr>
              <a:t>1</a:t>
            </a:r>
            <a:endParaRPr lang="en-US" sz="700" dirty="0"/>
          </a:p>
        </p:txBody>
      </p:sp>
      <p:sp>
        <p:nvSpPr>
          <p:cNvPr id="6" name="Text 3"/>
          <p:cNvSpPr/>
          <p:nvPr/>
        </p:nvSpPr>
        <p:spPr>
          <a:xfrm>
            <a:off x="744680" y="1134263"/>
            <a:ext cx="1014701" cy="169277"/>
          </a:xfrm>
          <a:prstGeom prst="rect">
            <a:avLst/>
          </a:prstGeom>
          <a:noFill/>
          <a:ln/>
        </p:spPr>
        <p:txBody>
          <a:bodyPr wrap="none" lIns="0" tIns="0" rIns="0" bIns="0" rtlCol="0" anchor="ctr">
            <a:spAutoFit/>
          </a:bodyPr>
          <a:lstStyle/>
          <a:p>
            <a:pPr marL="0" indent="0">
              <a:buNone/>
            </a:pPr>
            <a:r>
              <a:rPr lang="en-US" sz="1100" b="1" dirty="0">
                <a:solidFill>
                  <a:srgbClr val="000000"/>
                </a:solidFill>
                <a:latin typeface="Noto Sans" pitchFamily="34" charset="0"/>
                <a:ea typeface="Noto Sans" pitchFamily="34" charset="-122"/>
                <a:cs typeface="Noto Sans" pitchFamily="34" charset="-120"/>
              </a:rPr>
              <a:t>Reset Gate (r):</a:t>
            </a:r>
            <a:endParaRPr lang="en-US" sz="1100" dirty="0"/>
          </a:p>
        </p:txBody>
      </p:sp>
      <p:sp>
        <p:nvSpPr>
          <p:cNvPr id="7" name="Text 4"/>
          <p:cNvSpPr/>
          <p:nvPr/>
        </p:nvSpPr>
        <p:spPr>
          <a:xfrm>
            <a:off x="1955657" y="1134263"/>
            <a:ext cx="1652697"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 Determina quanto dello </a:t>
            </a:r>
            <a:endParaRPr lang="en-US" sz="1100" dirty="0"/>
          </a:p>
        </p:txBody>
      </p:sp>
      <p:sp>
        <p:nvSpPr>
          <p:cNvPr id="8" name="Text 5"/>
          <p:cNvSpPr/>
          <p:nvPr/>
        </p:nvSpPr>
        <p:spPr>
          <a:xfrm>
            <a:off x="428625" y="1375002"/>
            <a:ext cx="285655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stato precedente deve essere dimenticato. </a:t>
            </a:r>
            <a:endParaRPr lang="en-US" sz="1100" dirty="0"/>
          </a:p>
        </p:txBody>
      </p:sp>
      <p:sp>
        <p:nvSpPr>
          <p:cNvPr id="9" name="Text 6"/>
          <p:cNvSpPr/>
          <p:nvPr/>
        </p:nvSpPr>
        <p:spPr>
          <a:xfrm>
            <a:off x="428625" y="1615015"/>
            <a:ext cx="300563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Quando è vicino a 0, la rete "resetta" lo stato </a:t>
            </a:r>
            <a:endParaRPr lang="en-US" sz="1100" dirty="0"/>
          </a:p>
        </p:txBody>
      </p:sp>
      <p:sp>
        <p:nvSpPr>
          <p:cNvPr id="10" name="Text 7"/>
          <p:cNvSpPr/>
          <p:nvPr/>
        </p:nvSpPr>
        <p:spPr>
          <a:xfrm>
            <a:off x="428625" y="1855029"/>
            <a:ext cx="2508700"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precedente, permettendo di ignorare </a:t>
            </a:r>
            <a:endParaRPr lang="en-US" sz="1100" dirty="0"/>
          </a:p>
        </p:txBody>
      </p:sp>
      <p:sp>
        <p:nvSpPr>
          <p:cNvPr id="11" name="Text 8"/>
          <p:cNvSpPr/>
          <p:nvPr/>
        </p:nvSpPr>
        <p:spPr>
          <a:xfrm>
            <a:off x="428625" y="2095042"/>
            <a:ext cx="1578958"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informazioni irrilevanti. </a:t>
            </a:r>
            <a:endParaRPr lang="en-US" sz="1100" dirty="0"/>
          </a:p>
        </p:txBody>
      </p:sp>
      <p:sp>
        <p:nvSpPr>
          <p:cNvPr id="12" name="Shape 9"/>
          <p:cNvSpPr/>
          <p:nvPr/>
        </p:nvSpPr>
        <p:spPr>
          <a:xfrm>
            <a:off x="391042" y="2555956"/>
            <a:ext cx="200025" cy="200025"/>
          </a:xfrm>
          <a:prstGeom prst="ellipse">
            <a:avLst/>
          </a:prstGeom>
          <a:solidFill>
            <a:srgbClr val="000000"/>
          </a:solidFill>
          <a:ln/>
        </p:spPr>
        <p:txBody>
          <a:bodyPr/>
          <a:lstStyle/>
          <a:p>
            <a:endParaRPr lang="en-US" sz="1400"/>
          </a:p>
        </p:txBody>
      </p:sp>
      <p:sp>
        <p:nvSpPr>
          <p:cNvPr id="13" name="Text 10"/>
          <p:cNvSpPr/>
          <p:nvPr/>
        </p:nvSpPr>
        <p:spPr>
          <a:xfrm>
            <a:off x="428625" y="2602107"/>
            <a:ext cx="49694" cy="107722"/>
          </a:xfrm>
          <a:prstGeom prst="rect">
            <a:avLst/>
          </a:prstGeom>
          <a:noFill/>
          <a:ln/>
        </p:spPr>
        <p:txBody>
          <a:bodyPr wrap="none" lIns="0" tIns="0" rIns="0" bIns="0" rtlCol="0" anchor="ctr">
            <a:spAutoFit/>
          </a:bodyPr>
          <a:lstStyle/>
          <a:p>
            <a:pPr marL="0" indent="0">
              <a:buNone/>
            </a:pPr>
            <a:r>
              <a:rPr lang="en-US" sz="700" b="1" dirty="0">
                <a:solidFill>
                  <a:srgbClr val="FFFFFF"/>
                </a:solidFill>
                <a:latin typeface="Noto Sans" pitchFamily="34" charset="0"/>
                <a:ea typeface="Noto Sans" pitchFamily="34" charset="-122"/>
                <a:cs typeface="Noto Sans" pitchFamily="34" charset="-120"/>
              </a:rPr>
              <a:t>2</a:t>
            </a:r>
            <a:endParaRPr lang="en-US" sz="700" dirty="0"/>
          </a:p>
        </p:txBody>
      </p:sp>
      <p:sp>
        <p:nvSpPr>
          <p:cNvPr id="14" name="Text 11"/>
          <p:cNvSpPr/>
          <p:nvPr/>
        </p:nvSpPr>
        <p:spPr>
          <a:xfrm>
            <a:off x="744680" y="2549368"/>
            <a:ext cx="1144544" cy="169277"/>
          </a:xfrm>
          <a:prstGeom prst="rect">
            <a:avLst/>
          </a:prstGeom>
          <a:noFill/>
          <a:ln/>
        </p:spPr>
        <p:txBody>
          <a:bodyPr wrap="none" lIns="0" tIns="0" rIns="0" bIns="0" rtlCol="0" anchor="ctr">
            <a:spAutoFit/>
          </a:bodyPr>
          <a:lstStyle/>
          <a:p>
            <a:pPr marL="0" indent="0">
              <a:buNone/>
            </a:pPr>
            <a:r>
              <a:rPr lang="en-US" sz="1100" b="1" dirty="0">
                <a:solidFill>
                  <a:srgbClr val="000000"/>
                </a:solidFill>
                <a:latin typeface="Noto Sans" pitchFamily="34" charset="0"/>
                <a:ea typeface="Noto Sans" pitchFamily="34" charset="-122"/>
                <a:cs typeface="Noto Sans" pitchFamily="34" charset="-120"/>
              </a:rPr>
              <a:t>Update Gate (z):</a:t>
            </a:r>
            <a:endParaRPr lang="en-US" sz="1100" dirty="0"/>
          </a:p>
        </p:txBody>
      </p:sp>
      <p:sp>
        <p:nvSpPr>
          <p:cNvPr id="15" name="Text 12"/>
          <p:cNvSpPr/>
          <p:nvPr/>
        </p:nvSpPr>
        <p:spPr>
          <a:xfrm>
            <a:off x="2112011" y="2549368"/>
            <a:ext cx="1554913"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 Controlla quanto dello </a:t>
            </a:r>
            <a:endParaRPr lang="en-US" sz="1100" dirty="0"/>
          </a:p>
        </p:txBody>
      </p:sp>
      <p:sp>
        <p:nvSpPr>
          <p:cNvPr id="16" name="Text 13"/>
          <p:cNvSpPr/>
          <p:nvPr/>
        </p:nvSpPr>
        <p:spPr>
          <a:xfrm>
            <a:off x="428625" y="2790107"/>
            <a:ext cx="3004027"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stato precedente deve essere mantenuto nel </a:t>
            </a:r>
            <a:endParaRPr lang="en-US" sz="1100" dirty="0"/>
          </a:p>
        </p:txBody>
      </p:sp>
      <p:sp>
        <p:nvSpPr>
          <p:cNvPr id="17" name="Text 14"/>
          <p:cNvSpPr/>
          <p:nvPr/>
        </p:nvSpPr>
        <p:spPr>
          <a:xfrm>
            <a:off x="428625" y="3030120"/>
            <a:ext cx="2976777"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nuovo stato. Funziona come un meccanismo </a:t>
            </a:r>
            <a:endParaRPr lang="en-US" sz="1100" dirty="0"/>
          </a:p>
        </p:txBody>
      </p:sp>
      <p:sp>
        <p:nvSpPr>
          <p:cNvPr id="18" name="Text 15"/>
          <p:cNvSpPr/>
          <p:nvPr/>
        </p:nvSpPr>
        <p:spPr>
          <a:xfrm>
            <a:off x="428625" y="3270133"/>
            <a:ext cx="292548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di interpolazione tra lo stato precedente e il </a:t>
            </a:r>
            <a:endParaRPr lang="en-US" sz="1100" dirty="0"/>
          </a:p>
        </p:txBody>
      </p:sp>
      <p:sp>
        <p:nvSpPr>
          <p:cNvPr id="19" name="Text 16"/>
          <p:cNvSpPr/>
          <p:nvPr/>
        </p:nvSpPr>
        <p:spPr>
          <a:xfrm>
            <a:off x="428625" y="3510146"/>
            <a:ext cx="1926810"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candidato per il nuovo stato. </a:t>
            </a:r>
            <a:endParaRPr lang="en-US" sz="1100" dirty="0"/>
          </a:p>
        </p:txBody>
      </p:sp>
      <p:sp>
        <p:nvSpPr>
          <p:cNvPr id="20" name="Shape 17"/>
          <p:cNvSpPr/>
          <p:nvPr/>
        </p:nvSpPr>
        <p:spPr>
          <a:xfrm>
            <a:off x="391042" y="3971060"/>
            <a:ext cx="200025" cy="200025"/>
          </a:xfrm>
          <a:prstGeom prst="ellipse">
            <a:avLst/>
          </a:prstGeom>
          <a:solidFill>
            <a:srgbClr val="000000"/>
          </a:solidFill>
          <a:ln/>
        </p:spPr>
        <p:txBody>
          <a:bodyPr/>
          <a:lstStyle/>
          <a:p>
            <a:endParaRPr lang="en-US" sz="1400"/>
          </a:p>
        </p:txBody>
      </p:sp>
      <p:sp>
        <p:nvSpPr>
          <p:cNvPr id="21" name="Text 18"/>
          <p:cNvSpPr/>
          <p:nvPr/>
        </p:nvSpPr>
        <p:spPr>
          <a:xfrm>
            <a:off x="428625" y="4017211"/>
            <a:ext cx="49694" cy="107722"/>
          </a:xfrm>
          <a:prstGeom prst="rect">
            <a:avLst/>
          </a:prstGeom>
          <a:noFill/>
          <a:ln/>
        </p:spPr>
        <p:txBody>
          <a:bodyPr wrap="none" lIns="0" tIns="0" rIns="0" bIns="0" rtlCol="0" anchor="ctr">
            <a:spAutoFit/>
          </a:bodyPr>
          <a:lstStyle/>
          <a:p>
            <a:pPr marL="0" indent="0">
              <a:buNone/>
            </a:pPr>
            <a:r>
              <a:rPr lang="en-US" sz="700" b="1" dirty="0">
                <a:solidFill>
                  <a:srgbClr val="FFFFFF"/>
                </a:solidFill>
                <a:latin typeface="Noto Sans" pitchFamily="34" charset="0"/>
                <a:ea typeface="Noto Sans" pitchFamily="34" charset="-122"/>
                <a:cs typeface="Noto Sans" pitchFamily="34" charset="-120"/>
              </a:rPr>
              <a:t>3</a:t>
            </a:r>
            <a:endParaRPr lang="en-US" sz="700" dirty="0"/>
          </a:p>
        </p:txBody>
      </p:sp>
      <p:sp>
        <p:nvSpPr>
          <p:cNvPr id="22" name="Text 19"/>
          <p:cNvSpPr/>
          <p:nvPr/>
        </p:nvSpPr>
        <p:spPr>
          <a:xfrm>
            <a:off x="744680" y="3964472"/>
            <a:ext cx="1681551" cy="169277"/>
          </a:xfrm>
          <a:prstGeom prst="rect">
            <a:avLst/>
          </a:prstGeom>
          <a:noFill/>
          <a:ln/>
        </p:spPr>
        <p:txBody>
          <a:bodyPr wrap="none" lIns="0" tIns="0" rIns="0" bIns="0" rtlCol="0" anchor="ctr">
            <a:spAutoFit/>
          </a:bodyPr>
          <a:lstStyle/>
          <a:p>
            <a:pPr marL="0" indent="0">
              <a:buNone/>
            </a:pPr>
            <a:r>
              <a:rPr lang="en-US" sz="1100" b="1" dirty="0">
                <a:solidFill>
                  <a:srgbClr val="000000"/>
                </a:solidFill>
                <a:latin typeface="Noto Sans" pitchFamily="34" charset="0"/>
                <a:ea typeface="Noto Sans" pitchFamily="34" charset="-122"/>
                <a:cs typeface="Noto Sans" pitchFamily="34" charset="-120"/>
              </a:rPr>
              <a:t>Calcolo del nuovo stato:</a:t>
            </a:r>
            <a:endParaRPr lang="en-US" sz="1100" dirty="0"/>
          </a:p>
        </p:txBody>
      </p:sp>
      <p:sp>
        <p:nvSpPr>
          <p:cNvPr id="23" name="Text 20"/>
          <p:cNvSpPr/>
          <p:nvPr/>
        </p:nvSpPr>
        <p:spPr>
          <a:xfrm>
            <a:off x="2782546" y="3964472"/>
            <a:ext cx="981038"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 Il nuovo stato </a:t>
            </a:r>
            <a:endParaRPr lang="en-US" sz="1100" dirty="0"/>
          </a:p>
        </p:txBody>
      </p:sp>
      <p:sp>
        <p:nvSpPr>
          <p:cNvPr id="24" name="Text 21"/>
          <p:cNvSpPr/>
          <p:nvPr/>
        </p:nvSpPr>
        <p:spPr>
          <a:xfrm>
            <a:off x="428625" y="4205211"/>
            <a:ext cx="303769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nascosto viene calcolato combinando lo stato </a:t>
            </a:r>
            <a:endParaRPr lang="en-US" sz="1100" dirty="0"/>
          </a:p>
        </p:txBody>
      </p:sp>
      <p:sp>
        <p:nvSpPr>
          <p:cNvPr id="25" name="Text 22"/>
          <p:cNvSpPr/>
          <p:nvPr/>
        </p:nvSpPr>
        <p:spPr>
          <a:xfrm>
            <a:off x="428625" y="4445224"/>
            <a:ext cx="2947923"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precedente e un nuovo stato candidato, con </a:t>
            </a:r>
            <a:endParaRPr lang="en-US" sz="1100" dirty="0"/>
          </a:p>
        </p:txBody>
      </p:sp>
      <p:sp>
        <p:nvSpPr>
          <p:cNvPr id="26" name="Text 23"/>
          <p:cNvSpPr/>
          <p:nvPr/>
        </p:nvSpPr>
        <p:spPr>
          <a:xfrm>
            <a:off x="428625" y="4685237"/>
            <a:ext cx="282449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proporzioni determinate dall'update gate, </a:t>
            </a:r>
            <a:endParaRPr lang="en-US" sz="1100" dirty="0"/>
          </a:p>
        </p:txBody>
      </p:sp>
      <p:sp>
        <p:nvSpPr>
          <p:cNvPr id="27" name="Text 24"/>
          <p:cNvSpPr/>
          <p:nvPr/>
        </p:nvSpPr>
        <p:spPr>
          <a:xfrm>
            <a:off x="428625" y="4925251"/>
            <a:ext cx="290464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senza utilizzare un cell state separato come </a:t>
            </a:r>
            <a:endParaRPr lang="en-US" sz="1100" dirty="0"/>
          </a:p>
        </p:txBody>
      </p:sp>
      <p:sp>
        <p:nvSpPr>
          <p:cNvPr id="28" name="Text 25"/>
          <p:cNvSpPr/>
          <p:nvPr/>
        </p:nvSpPr>
        <p:spPr>
          <a:xfrm>
            <a:off x="428625" y="5165264"/>
            <a:ext cx="79028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nelle LSTM. </a:t>
            </a:r>
            <a:endParaRPr lang="en-US" sz="1100" dirty="0"/>
          </a:p>
        </p:txBody>
      </p:sp>
      <p:pic>
        <p:nvPicPr>
          <p:cNvPr id="29" name="Image 1" descr="preencoded.png"/>
          <p:cNvPicPr>
            <a:picLocks noChangeAspect="1"/>
          </p:cNvPicPr>
          <p:nvPr/>
        </p:nvPicPr>
        <p:blipFill>
          <a:blip r:embed="rId4"/>
          <a:stretch>
            <a:fillRect/>
          </a:stretch>
        </p:blipFill>
        <p:spPr>
          <a:xfrm>
            <a:off x="4726679" y="1735457"/>
            <a:ext cx="3834017" cy="3214660"/>
          </a:xfrm>
          <a:prstGeom prst="rect">
            <a:avLst/>
          </a:prstGeom>
        </p:spPr>
      </p:pic>
      <p:pic>
        <p:nvPicPr>
          <p:cNvPr id="30" name="Image 0" descr="preencoded.png">
            <a:extLst>
              <a:ext uri="{FF2B5EF4-FFF2-40B4-BE49-F238E27FC236}">
                <a16:creationId xmlns:a16="http://schemas.microsoft.com/office/drawing/2014/main" id="{35B48E74-86D4-C443-9781-6B87970340EA}"/>
              </a:ext>
            </a:extLst>
          </p:cNvPr>
          <p:cNvPicPr>
            <a:picLocks noChangeAspect="1"/>
          </p:cNvPicPr>
          <p:nvPr/>
        </p:nvPicPr>
        <p:blipFill>
          <a:blip r:embed="rId3"/>
          <a:stretch>
            <a:fillRect/>
          </a:stretch>
        </p:blipFill>
        <p:spPr>
          <a:xfrm>
            <a:off x="0" y="-229856"/>
            <a:ext cx="9144000" cy="6014089"/>
          </a:xfrm>
          <a:prstGeom prst="rect">
            <a:avLst/>
          </a:prstGeom>
        </p:spPr>
      </p:pic>
      <p:sp>
        <p:nvSpPr>
          <p:cNvPr id="31" name="Text 0">
            <a:extLst>
              <a:ext uri="{FF2B5EF4-FFF2-40B4-BE49-F238E27FC236}">
                <a16:creationId xmlns:a16="http://schemas.microsoft.com/office/drawing/2014/main" id="{BE0312F1-58B3-6F0A-4445-E6F1EE5B44D0}"/>
              </a:ext>
            </a:extLst>
          </p:cNvPr>
          <p:cNvSpPr/>
          <p:nvPr/>
        </p:nvSpPr>
        <p:spPr>
          <a:xfrm>
            <a:off x="428625" y="411994"/>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Funzionamento Tecnico GRU</a:t>
            </a:r>
            <a:endParaRPr lang="en-US" sz="2025" dirty="0"/>
          </a:p>
        </p:txBody>
      </p:sp>
      <p:sp>
        <p:nvSpPr>
          <p:cNvPr id="32" name="Shape 1">
            <a:extLst>
              <a:ext uri="{FF2B5EF4-FFF2-40B4-BE49-F238E27FC236}">
                <a16:creationId xmlns:a16="http://schemas.microsoft.com/office/drawing/2014/main" id="{78065C55-E455-F075-6DCF-07687D20A12F}"/>
              </a:ext>
            </a:extLst>
          </p:cNvPr>
          <p:cNvSpPr/>
          <p:nvPr/>
        </p:nvSpPr>
        <p:spPr>
          <a:xfrm>
            <a:off x="391042" y="879882"/>
            <a:ext cx="200025" cy="200025"/>
          </a:xfrm>
          <a:prstGeom prst="ellipse">
            <a:avLst/>
          </a:prstGeom>
          <a:solidFill>
            <a:srgbClr val="000000"/>
          </a:solidFill>
          <a:ln/>
        </p:spPr>
        <p:txBody>
          <a:bodyPr/>
          <a:lstStyle/>
          <a:p>
            <a:endParaRPr lang="en-US" sz="1400"/>
          </a:p>
        </p:txBody>
      </p:sp>
      <p:sp>
        <p:nvSpPr>
          <p:cNvPr id="33" name="Text 2">
            <a:extLst>
              <a:ext uri="{FF2B5EF4-FFF2-40B4-BE49-F238E27FC236}">
                <a16:creationId xmlns:a16="http://schemas.microsoft.com/office/drawing/2014/main" id="{E829C1A8-5E0E-ADE0-7DE4-B18175352125}"/>
              </a:ext>
            </a:extLst>
          </p:cNvPr>
          <p:cNvSpPr/>
          <p:nvPr/>
        </p:nvSpPr>
        <p:spPr>
          <a:xfrm>
            <a:off x="428625" y="940515"/>
            <a:ext cx="49694" cy="107722"/>
          </a:xfrm>
          <a:prstGeom prst="rect">
            <a:avLst/>
          </a:prstGeom>
          <a:noFill/>
          <a:ln/>
        </p:spPr>
        <p:txBody>
          <a:bodyPr wrap="none" lIns="0" tIns="0" rIns="0" bIns="0" rtlCol="0" anchor="ctr">
            <a:spAutoFit/>
          </a:bodyPr>
          <a:lstStyle/>
          <a:p>
            <a:pPr marL="0" indent="0">
              <a:buNone/>
            </a:pPr>
            <a:r>
              <a:rPr lang="en-US" sz="700" b="1" dirty="0">
                <a:solidFill>
                  <a:srgbClr val="FFFFFF"/>
                </a:solidFill>
                <a:latin typeface="Noto Sans" pitchFamily="34" charset="0"/>
                <a:ea typeface="Noto Sans" pitchFamily="34" charset="-122"/>
                <a:cs typeface="Noto Sans" pitchFamily="34" charset="-120"/>
              </a:rPr>
              <a:t>1</a:t>
            </a:r>
            <a:endParaRPr lang="en-US" sz="700" dirty="0"/>
          </a:p>
        </p:txBody>
      </p:sp>
      <p:sp>
        <p:nvSpPr>
          <p:cNvPr id="34" name="Text 3">
            <a:extLst>
              <a:ext uri="{FF2B5EF4-FFF2-40B4-BE49-F238E27FC236}">
                <a16:creationId xmlns:a16="http://schemas.microsoft.com/office/drawing/2014/main" id="{C03AC59E-359F-440F-E745-536C50AB3364}"/>
              </a:ext>
            </a:extLst>
          </p:cNvPr>
          <p:cNvSpPr/>
          <p:nvPr/>
        </p:nvSpPr>
        <p:spPr>
          <a:xfrm>
            <a:off x="744680" y="887776"/>
            <a:ext cx="1014701" cy="169277"/>
          </a:xfrm>
          <a:prstGeom prst="rect">
            <a:avLst/>
          </a:prstGeom>
          <a:noFill/>
          <a:ln/>
        </p:spPr>
        <p:txBody>
          <a:bodyPr wrap="none" lIns="0" tIns="0" rIns="0" bIns="0" rtlCol="0" anchor="ctr">
            <a:spAutoFit/>
          </a:bodyPr>
          <a:lstStyle/>
          <a:p>
            <a:pPr marL="0" indent="0">
              <a:buNone/>
            </a:pPr>
            <a:r>
              <a:rPr lang="en-US" sz="1100" b="1" dirty="0">
                <a:solidFill>
                  <a:srgbClr val="000000"/>
                </a:solidFill>
                <a:latin typeface="Noto Sans" pitchFamily="34" charset="0"/>
                <a:ea typeface="Noto Sans" pitchFamily="34" charset="-122"/>
                <a:cs typeface="Noto Sans" pitchFamily="34" charset="-120"/>
              </a:rPr>
              <a:t>Reset Gate (r):</a:t>
            </a:r>
            <a:endParaRPr lang="en-US" sz="1100" dirty="0"/>
          </a:p>
        </p:txBody>
      </p:sp>
      <p:sp>
        <p:nvSpPr>
          <p:cNvPr id="35" name="Text 4">
            <a:extLst>
              <a:ext uri="{FF2B5EF4-FFF2-40B4-BE49-F238E27FC236}">
                <a16:creationId xmlns:a16="http://schemas.microsoft.com/office/drawing/2014/main" id="{65D1174A-482B-9F34-7682-D3194EAE5CE2}"/>
              </a:ext>
            </a:extLst>
          </p:cNvPr>
          <p:cNvSpPr/>
          <p:nvPr/>
        </p:nvSpPr>
        <p:spPr>
          <a:xfrm>
            <a:off x="1955657" y="887776"/>
            <a:ext cx="1652697"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 Determina quanto dello </a:t>
            </a:r>
            <a:endParaRPr lang="en-US" sz="1100" dirty="0"/>
          </a:p>
        </p:txBody>
      </p:sp>
      <p:sp>
        <p:nvSpPr>
          <p:cNvPr id="36" name="Text 5">
            <a:extLst>
              <a:ext uri="{FF2B5EF4-FFF2-40B4-BE49-F238E27FC236}">
                <a16:creationId xmlns:a16="http://schemas.microsoft.com/office/drawing/2014/main" id="{AE0A71B1-3700-069E-3FA7-10A275B11435}"/>
              </a:ext>
            </a:extLst>
          </p:cNvPr>
          <p:cNvSpPr/>
          <p:nvPr/>
        </p:nvSpPr>
        <p:spPr>
          <a:xfrm>
            <a:off x="428625" y="1128515"/>
            <a:ext cx="285655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stato precedente deve essere dimenticato. </a:t>
            </a:r>
            <a:endParaRPr lang="en-US" sz="1100" dirty="0"/>
          </a:p>
        </p:txBody>
      </p:sp>
      <p:sp>
        <p:nvSpPr>
          <p:cNvPr id="37" name="Text 6">
            <a:extLst>
              <a:ext uri="{FF2B5EF4-FFF2-40B4-BE49-F238E27FC236}">
                <a16:creationId xmlns:a16="http://schemas.microsoft.com/office/drawing/2014/main" id="{97D60071-72DA-AB4C-2D0C-3BBB5CC7DA07}"/>
              </a:ext>
            </a:extLst>
          </p:cNvPr>
          <p:cNvSpPr/>
          <p:nvPr/>
        </p:nvSpPr>
        <p:spPr>
          <a:xfrm>
            <a:off x="428625" y="1368528"/>
            <a:ext cx="300563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Quando è vicino a 0, la rete "resetta" lo stato </a:t>
            </a:r>
            <a:endParaRPr lang="en-US" sz="1100" dirty="0"/>
          </a:p>
        </p:txBody>
      </p:sp>
      <p:sp>
        <p:nvSpPr>
          <p:cNvPr id="38" name="Text 7">
            <a:extLst>
              <a:ext uri="{FF2B5EF4-FFF2-40B4-BE49-F238E27FC236}">
                <a16:creationId xmlns:a16="http://schemas.microsoft.com/office/drawing/2014/main" id="{1385CB4B-5543-CB2A-39EB-150071A1EAEF}"/>
              </a:ext>
            </a:extLst>
          </p:cNvPr>
          <p:cNvSpPr/>
          <p:nvPr/>
        </p:nvSpPr>
        <p:spPr>
          <a:xfrm>
            <a:off x="428625" y="1608542"/>
            <a:ext cx="2508700"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precedente, permettendo di ignorare </a:t>
            </a:r>
            <a:endParaRPr lang="en-US" sz="1100" dirty="0"/>
          </a:p>
        </p:txBody>
      </p:sp>
      <p:sp>
        <p:nvSpPr>
          <p:cNvPr id="39" name="Text 8">
            <a:extLst>
              <a:ext uri="{FF2B5EF4-FFF2-40B4-BE49-F238E27FC236}">
                <a16:creationId xmlns:a16="http://schemas.microsoft.com/office/drawing/2014/main" id="{EA37210C-61B7-1FFE-A42F-D08384CCDAA9}"/>
              </a:ext>
            </a:extLst>
          </p:cNvPr>
          <p:cNvSpPr/>
          <p:nvPr/>
        </p:nvSpPr>
        <p:spPr>
          <a:xfrm>
            <a:off x="428625" y="1848555"/>
            <a:ext cx="1578958"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informazioni irrilevanti. </a:t>
            </a:r>
            <a:endParaRPr lang="en-US" sz="1100" dirty="0"/>
          </a:p>
        </p:txBody>
      </p:sp>
      <p:sp>
        <p:nvSpPr>
          <p:cNvPr id="40" name="Shape 9">
            <a:extLst>
              <a:ext uri="{FF2B5EF4-FFF2-40B4-BE49-F238E27FC236}">
                <a16:creationId xmlns:a16="http://schemas.microsoft.com/office/drawing/2014/main" id="{AF22FEC8-2279-067A-A697-FB978FF8D3F3}"/>
              </a:ext>
            </a:extLst>
          </p:cNvPr>
          <p:cNvSpPr/>
          <p:nvPr/>
        </p:nvSpPr>
        <p:spPr>
          <a:xfrm>
            <a:off x="391042" y="2309469"/>
            <a:ext cx="200025" cy="200025"/>
          </a:xfrm>
          <a:prstGeom prst="ellipse">
            <a:avLst/>
          </a:prstGeom>
          <a:solidFill>
            <a:srgbClr val="000000"/>
          </a:solidFill>
          <a:ln/>
        </p:spPr>
        <p:txBody>
          <a:bodyPr/>
          <a:lstStyle/>
          <a:p>
            <a:endParaRPr lang="en-US" sz="1400"/>
          </a:p>
        </p:txBody>
      </p:sp>
      <p:sp>
        <p:nvSpPr>
          <p:cNvPr id="41" name="Text 10">
            <a:extLst>
              <a:ext uri="{FF2B5EF4-FFF2-40B4-BE49-F238E27FC236}">
                <a16:creationId xmlns:a16="http://schemas.microsoft.com/office/drawing/2014/main" id="{ADC12965-C00C-EFB4-FCE3-879B4408118A}"/>
              </a:ext>
            </a:extLst>
          </p:cNvPr>
          <p:cNvSpPr/>
          <p:nvPr/>
        </p:nvSpPr>
        <p:spPr>
          <a:xfrm>
            <a:off x="428625" y="2355620"/>
            <a:ext cx="49694" cy="107722"/>
          </a:xfrm>
          <a:prstGeom prst="rect">
            <a:avLst/>
          </a:prstGeom>
          <a:noFill/>
          <a:ln/>
        </p:spPr>
        <p:txBody>
          <a:bodyPr wrap="none" lIns="0" tIns="0" rIns="0" bIns="0" rtlCol="0" anchor="ctr">
            <a:spAutoFit/>
          </a:bodyPr>
          <a:lstStyle/>
          <a:p>
            <a:pPr marL="0" indent="0">
              <a:buNone/>
            </a:pPr>
            <a:r>
              <a:rPr lang="en-US" sz="700" b="1" dirty="0">
                <a:solidFill>
                  <a:srgbClr val="FFFFFF"/>
                </a:solidFill>
                <a:latin typeface="Noto Sans" pitchFamily="34" charset="0"/>
                <a:ea typeface="Noto Sans" pitchFamily="34" charset="-122"/>
                <a:cs typeface="Noto Sans" pitchFamily="34" charset="-120"/>
              </a:rPr>
              <a:t>2</a:t>
            </a:r>
            <a:endParaRPr lang="en-US" sz="700" dirty="0"/>
          </a:p>
        </p:txBody>
      </p:sp>
      <p:sp>
        <p:nvSpPr>
          <p:cNvPr id="42" name="Text 11">
            <a:extLst>
              <a:ext uri="{FF2B5EF4-FFF2-40B4-BE49-F238E27FC236}">
                <a16:creationId xmlns:a16="http://schemas.microsoft.com/office/drawing/2014/main" id="{4B49E465-F1EA-D273-5313-9ADDC88130C0}"/>
              </a:ext>
            </a:extLst>
          </p:cNvPr>
          <p:cNvSpPr/>
          <p:nvPr/>
        </p:nvSpPr>
        <p:spPr>
          <a:xfrm>
            <a:off x="744680" y="2302881"/>
            <a:ext cx="1144544" cy="169277"/>
          </a:xfrm>
          <a:prstGeom prst="rect">
            <a:avLst/>
          </a:prstGeom>
          <a:noFill/>
          <a:ln/>
        </p:spPr>
        <p:txBody>
          <a:bodyPr wrap="none" lIns="0" tIns="0" rIns="0" bIns="0" rtlCol="0" anchor="ctr">
            <a:spAutoFit/>
          </a:bodyPr>
          <a:lstStyle/>
          <a:p>
            <a:pPr marL="0" indent="0">
              <a:buNone/>
            </a:pPr>
            <a:r>
              <a:rPr lang="en-US" sz="1100" b="1" dirty="0">
                <a:solidFill>
                  <a:srgbClr val="000000"/>
                </a:solidFill>
                <a:latin typeface="Noto Sans" pitchFamily="34" charset="0"/>
                <a:ea typeface="Noto Sans" pitchFamily="34" charset="-122"/>
                <a:cs typeface="Noto Sans" pitchFamily="34" charset="-120"/>
              </a:rPr>
              <a:t>Update Gate (z):</a:t>
            </a:r>
            <a:endParaRPr lang="en-US" sz="1100" dirty="0"/>
          </a:p>
        </p:txBody>
      </p:sp>
      <p:sp>
        <p:nvSpPr>
          <p:cNvPr id="43" name="Text 12">
            <a:extLst>
              <a:ext uri="{FF2B5EF4-FFF2-40B4-BE49-F238E27FC236}">
                <a16:creationId xmlns:a16="http://schemas.microsoft.com/office/drawing/2014/main" id="{7F3BCDFB-8BD6-7011-7AD1-7E0C47F0BA67}"/>
              </a:ext>
            </a:extLst>
          </p:cNvPr>
          <p:cNvSpPr/>
          <p:nvPr/>
        </p:nvSpPr>
        <p:spPr>
          <a:xfrm>
            <a:off x="2112011" y="2302881"/>
            <a:ext cx="1554913"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 Controlla quanto dello </a:t>
            </a:r>
            <a:endParaRPr lang="en-US" sz="1100" dirty="0"/>
          </a:p>
        </p:txBody>
      </p:sp>
      <p:sp>
        <p:nvSpPr>
          <p:cNvPr id="44" name="Text 13">
            <a:extLst>
              <a:ext uri="{FF2B5EF4-FFF2-40B4-BE49-F238E27FC236}">
                <a16:creationId xmlns:a16="http://schemas.microsoft.com/office/drawing/2014/main" id="{5977F1F5-474F-9AE4-5B81-2DCFCA32D0F4}"/>
              </a:ext>
            </a:extLst>
          </p:cNvPr>
          <p:cNvSpPr/>
          <p:nvPr/>
        </p:nvSpPr>
        <p:spPr>
          <a:xfrm>
            <a:off x="428625" y="2543620"/>
            <a:ext cx="3004027"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stato precedente deve essere mantenuto nel </a:t>
            </a:r>
            <a:endParaRPr lang="en-US" sz="1100" dirty="0"/>
          </a:p>
        </p:txBody>
      </p:sp>
      <p:sp>
        <p:nvSpPr>
          <p:cNvPr id="45" name="Text 14">
            <a:extLst>
              <a:ext uri="{FF2B5EF4-FFF2-40B4-BE49-F238E27FC236}">
                <a16:creationId xmlns:a16="http://schemas.microsoft.com/office/drawing/2014/main" id="{48D4792F-9C79-A38D-723A-8AB67C64C763}"/>
              </a:ext>
            </a:extLst>
          </p:cNvPr>
          <p:cNvSpPr/>
          <p:nvPr/>
        </p:nvSpPr>
        <p:spPr>
          <a:xfrm>
            <a:off x="428625" y="2783633"/>
            <a:ext cx="2976777"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nuovo stato. Funziona come un meccanismo </a:t>
            </a:r>
            <a:endParaRPr lang="en-US" sz="1100" dirty="0"/>
          </a:p>
        </p:txBody>
      </p:sp>
      <p:sp>
        <p:nvSpPr>
          <p:cNvPr id="46" name="Text 15">
            <a:extLst>
              <a:ext uri="{FF2B5EF4-FFF2-40B4-BE49-F238E27FC236}">
                <a16:creationId xmlns:a16="http://schemas.microsoft.com/office/drawing/2014/main" id="{75878375-7373-35E9-0E39-BDDEDCC96338}"/>
              </a:ext>
            </a:extLst>
          </p:cNvPr>
          <p:cNvSpPr/>
          <p:nvPr/>
        </p:nvSpPr>
        <p:spPr>
          <a:xfrm>
            <a:off x="428625" y="3023646"/>
            <a:ext cx="292548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di interpolazione tra lo stato precedente e il </a:t>
            </a:r>
            <a:endParaRPr lang="en-US" sz="1100" dirty="0"/>
          </a:p>
        </p:txBody>
      </p:sp>
      <p:sp>
        <p:nvSpPr>
          <p:cNvPr id="47" name="Text 16">
            <a:extLst>
              <a:ext uri="{FF2B5EF4-FFF2-40B4-BE49-F238E27FC236}">
                <a16:creationId xmlns:a16="http://schemas.microsoft.com/office/drawing/2014/main" id="{FA607562-D759-07F2-8619-653D9F244F80}"/>
              </a:ext>
            </a:extLst>
          </p:cNvPr>
          <p:cNvSpPr/>
          <p:nvPr/>
        </p:nvSpPr>
        <p:spPr>
          <a:xfrm>
            <a:off x="428625" y="3263659"/>
            <a:ext cx="1926810"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candidato per il nuovo stato. </a:t>
            </a:r>
            <a:endParaRPr lang="en-US" sz="1100" dirty="0"/>
          </a:p>
        </p:txBody>
      </p:sp>
      <p:sp>
        <p:nvSpPr>
          <p:cNvPr id="48" name="Shape 17">
            <a:extLst>
              <a:ext uri="{FF2B5EF4-FFF2-40B4-BE49-F238E27FC236}">
                <a16:creationId xmlns:a16="http://schemas.microsoft.com/office/drawing/2014/main" id="{5A934BC6-7D13-FCE3-8DBC-444A73EDC9E6}"/>
              </a:ext>
            </a:extLst>
          </p:cNvPr>
          <p:cNvSpPr/>
          <p:nvPr/>
        </p:nvSpPr>
        <p:spPr>
          <a:xfrm>
            <a:off x="391042" y="3724573"/>
            <a:ext cx="200025" cy="200025"/>
          </a:xfrm>
          <a:prstGeom prst="ellipse">
            <a:avLst/>
          </a:prstGeom>
          <a:solidFill>
            <a:srgbClr val="000000"/>
          </a:solidFill>
          <a:ln/>
        </p:spPr>
        <p:txBody>
          <a:bodyPr/>
          <a:lstStyle/>
          <a:p>
            <a:endParaRPr lang="en-US" sz="1400"/>
          </a:p>
        </p:txBody>
      </p:sp>
      <p:sp>
        <p:nvSpPr>
          <p:cNvPr id="49" name="Text 18">
            <a:extLst>
              <a:ext uri="{FF2B5EF4-FFF2-40B4-BE49-F238E27FC236}">
                <a16:creationId xmlns:a16="http://schemas.microsoft.com/office/drawing/2014/main" id="{659C1047-0CBE-7C33-C3F2-5F4F7B7E8CEF}"/>
              </a:ext>
            </a:extLst>
          </p:cNvPr>
          <p:cNvSpPr/>
          <p:nvPr/>
        </p:nvSpPr>
        <p:spPr>
          <a:xfrm>
            <a:off x="428625" y="3770724"/>
            <a:ext cx="49694" cy="107722"/>
          </a:xfrm>
          <a:prstGeom prst="rect">
            <a:avLst/>
          </a:prstGeom>
          <a:noFill/>
          <a:ln/>
        </p:spPr>
        <p:txBody>
          <a:bodyPr wrap="none" lIns="0" tIns="0" rIns="0" bIns="0" rtlCol="0" anchor="ctr">
            <a:spAutoFit/>
          </a:bodyPr>
          <a:lstStyle/>
          <a:p>
            <a:pPr marL="0" indent="0">
              <a:buNone/>
            </a:pPr>
            <a:r>
              <a:rPr lang="en-US" sz="700" b="1" dirty="0">
                <a:solidFill>
                  <a:srgbClr val="FFFFFF"/>
                </a:solidFill>
                <a:latin typeface="Noto Sans" pitchFamily="34" charset="0"/>
                <a:ea typeface="Noto Sans" pitchFamily="34" charset="-122"/>
                <a:cs typeface="Noto Sans" pitchFamily="34" charset="-120"/>
              </a:rPr>
              <a:t>3</a:t>
            </a:r>
            <a:endParaRPr lang="en-US" sz="700" dirty="0"/>
          </a:p>
        </p:txBody>
      </p:sp>
      <p:sp>
        <p:nvSpPr>
          <p:cNvPr id="50" name="Text 19">
            <a:extLst>
              <a:ext uri="{FF2B5EF4-FFF2-40B4-BE49-F238E27FC236}">
                <a16:creationId xmlns:a16="http://schemas.microsoft.com/office/drawing/2014/main" id="{A4008F77-9385-667A-0C42-86F0D84DAB6A}"/>
              </a:ext>
            </a:extLst>
          </p:cNvPr>
          <p:cNvSpPr/>
          <p:nvPr/>
        </p:nvSpPr>
        <p:spPr>
          <a:xfrm>
            <a:off x="744680" y="3717985"/>
            <a:ext cx="1681551" cy="169277"/>
          </a:xfrm>
          <a:prstGeom prst="rect">
            <a:avLst/>
          </a:prstGeom>
          <a:noFill/>
          <a:ln/>
        </p:spPr>
        <p:txBody>
          <a:bodyPr wrap="none" lIns="0" tIns="0" rIns="0" bIns="0" rtlCol="0" anchor="ctr">
            <a:spAutoFit/>
          </a:bodyPr>
          <a:lstStyle/>
          <a:p>
            <a:pPr marL="0" indent="0">
              <a:buNone/>
            </a:pPr>
            <a:r>
              <a:rPr lang="en-US" sz="1100" b="1" dirty="0">
                <a:solidFill>
                  <a:srgbClr val="000000"/>
                </a:solidFill>
                <a:latin typeface="Noto Sans" pitchFamily="34" charset="0"/>
                <a:ea typeface="Noto Sans" pitchFamily="34" charset="-122"/>
                <a:cs typeface="Noto Sans" pitchFamily="34" charset="-120"/>
              </a:rPr>
              <a:t>Calcolo del nuovo stato:</a:t>
            </a:r>
            <a:endParaRPr lang="en-US" sz="1100" dirty="0"/>
          </a:p>
        </p:txBody>
      </p:sp>
      <p:sp>
        <p:nvSpPr>
          <p:cNvPr id="51" name="Text 20">
            <a:extLst>
              <a:ext uri="{FF2B5EF4-FFF2-40B4-BE49-F238E27FC236}">
                <a16:creationId xmlns:a16="http://schemas.microsoft.com/office/drawing/2014/main" id="{3E0CAB2F-C9EE-D24B-CD05-45F4C6BB7E30}"/>
              </a:ext>
            </a:extLst>
          </p:cNvPr>
          <p:cNvSpPr/>
          <p:nvPr/>
        </p:nvSpPr>
        <p:spPr>
          <a:xfrm>
            <a:off x="2782546" y="3717985"/>
            <a:ext cx="981038"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 Il nuovo stato </a:t>
            </a:r>
            <a:endParaRPr lang="en-US" sz="1100" dirty="0"/>
          </a:p>
        </p:txBody>
      </p:sp>
      <p:sp>
        <p:nvSpPr>
          <p:cNvPr id="52" name="Text 21">
            <a:extLst>
              <a:ext uri="{FF2B5EF4-FFF2-40B4-BE49-F238E27FC236}">
                <a16:creationId xmlns:a16="http://schemas.microsoft.com/office/drawing/2014/main" id="{890D3D6F-3CBC-30A0-024E-98B7E3775239}"/>
              </a:ext>
            </a:extLst>
          </p:cNvPr>
          <p:cNvSpPr/>
          <p:nvPr/>
        </p:nvSpPr>
        <p:spPr>
          <a:xfrm>
            <a:off x="428625" y="3958724"/>
            <a:ext cx="303769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nascosto viene calcolato combinando lo stato </a:t>
            </a:r>
            <a:endParaRPr lang="en-US" sz="1100" dirty="0"/>
          </a:p>
        </p:txBody>
      </p:sp>
      <p:sp>
        <p:nvSpPr>
          <p:cNvPr id="53" name="Text 22">
            <a:extLst>
              <a:ext uri="{FF2B5EF4-FFF2-40B4-BE49-F238E27FC236}">
                <a16:creationId xmlns:a16="http://schemas.microsoft.com/office/drawing/2014/main" id="{28C09B83-BB57-CAAD-4DC9-8E97EDC831AD}"/>
              </a:ext>
            </a:extLst>
          </p:cNvPr>
          <p:cNvSpPr/>
          <p:nvPr/>
        </p:nvSpPr>
        <p:spPr>
          <a:xfrm>
            <a:off x="428625" y="4198737"/>
            <a:ext cx="2947923"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precedente e un nuovo stato candidato, con </a:t>
            </a:r>
            <a:endParaRPr lang="en-US" sz="1100" dirty="0"/>
          </a:p>
        </p:txBody>
      </p:sp>
      <p:sp>
        <p:nvSpPr>
          <p:cNvPr id="54" name="Text 23">
            <a:extLst>
              <a:ext uri="{FF2B5EF4-FFF2-40B4-BE49-F238E27FC236}">
                <a16:creationId xmlns:a16="http://schemas.microsoft.com/office/drawing/2014/main" id="{51E815A5-0A29-CDA4-BA59-4235C6027B5B}"/>
              </a:ext>
            </a:extLst>
          </p:cNvPr>
          <p:cNvSpPr/>
          <p:nvPr/>
        </p:nvSpPr>
        <p:spPr>
          <a:xfrm>
            <a:off x="428625" y="4438750"/>
            <a:ext cx="282449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proporzioni determinate dall'update gate, </a:t>
            </a:r>
            <a:endParaRPr lang="en-US" sz="1100" dirty="0"/>
          </a:p>
        </p:txBody>
      </p:sp>
      <p:sp>
        <p:nvSpPr>
          <p:cNvPr id="55" name="Text 24">
            <a:extLst>
              <a:ext uri="{FF2B5EF4-FFF2-40B4-BE49-F238E27FC236}">
                <a16:creationId xmlns:a16="http://schemas.microsoft.com/office/drawing/2014/main" id="{A2E888BE-3117-EE6F-81E9-FB05BD808D11}"/>
              </a:ext>
            </a:extLst>
          </p:cNvPr>
          <p:cNvSpPr/>
          <p:nvPr/>
        </p:nvSpPr>
        <p:spPr>
          <a:xfrm>
            <a:off x="428625" y="4678764"/>
            <a:ext cx="290464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senza utilizzare un cell state separato come </a:t>
            </a:r>
            <a:endParaRPr lang="en-US" sz="1100" dirty="0"/>
          </a:p>
        </p:txBody>
      </p:sp>
      <p:sp>
        <p:nvSpPr>
          <p:cNvPr id="56" name="Text 25">
            <a:extLst>
              <a:ext uri="{FF2B5EF4-FFF2-40B4-BE49-F238E27FC236}">
                <a16:creationId xmlns:a16="http://schemas.microsoft.com/office/drawing/2014/main" id="{CDCF7A5E-CB2B-79BB-E9D6-036467FF87D5}"/>
              </a:ext>
            </a:extLst>
          </p:cNvPr>
          <p:cNvSpPr/>
          <p:nvPr/>
        </p:nvSpPr>
        <p:spPr>
          <a:xfrm>
            <a:off x="428625" y="4918777"/>
            <a:ext cx="790281" cy="169277"/>
          </a:xfrm>
          <a:prstGeom prst="rect">
            <a:avLst/>
          </a:prstGeom>
          <a:noFill/>
          <a:ln/>
        </p:spPr>
        <p:txBody>
          <a:bodyPr wrap="none" lIns="0" tIns="0" rIns="0" bIns="0" rtlCol="0" anchor="ctr">
            <a:spAutoFit/>
          </a:bodyPr>
          <a:lstStyle/>
          <a:p>
            <a:pPr marL="0" indent="0">
              <a:buNone/>
            </a:pPr>
            <a:r>
              <a:rPr lang="en-US" sz="1100" dirty="0">
                <a:solidFill>
                  <a:srgbClr val="4C4C4C"/>
                </a:solidFill>
                <a:latin typeface="Noto Sans" pitchFamily="34" charset="0"/>
                <a:ea typeface="Noto Sans" pitchFamily="34" charset="-122"/>
                <a:cs typeface="Noto Sans" pitchFamily="34" charset="-120"/>
              </a:rPr>
              <a:t>nelle LSTM. </a:t>
            </a:r>
            <a:endParaRPr lang="en-US" sz="1100" dirty="0"/>
          </a:p>
        </p:txBody>
      </p:sp>
      <p:pic>
        <p:nvPicPr>
          <p:cNvPr id="57" name="Image 1" descr="preencoded.png">
            <a:extLst>
              <a:ext uri="{FF2B5EF4-FFF2-40B4-BE49-F238E27FC236}">
                <a16:creationId xmlns:a16="http://schemas.microsoft.com/office/drawing/2014/main" id="{2024129D-B526-5ADA-53FE-CAA3F0733490}"/>
              </a:ext>
            </a:extLst>
          </p:cNvPr>
          <p:cNvPicPr>
            <a:picLocks noChangeAspect="1"/>
          </p:cNvPicPr>
          <p:nvPr/>
        </p:nvPicPr>
        <p:blipFill>
          <a:blip r:embed="rId4"/>
          <a:stretch>
            <a:fillRect/>
          </a:stretch>
        </p:blipFill>
        <p:spPr>
          <a:xfrm>
            <a:off x="4726679" y="1718826"/>
            <a:ext cx="3834017" cy="32146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31886"/>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Esempio Pratico GRU</a:t>
            </a:r>
            <a:endParaRPr lang="en-US" sz="2025" dirty="0"/>
          </a:p>
        </p:txBody>
      </p:sp>
      <p:sp>
        <p:nvSpPr>
          <p:cNvPr id="4" name="Text 1"/>
          <p:cNvSpPr/>
          <p:nvPr/>
        </p:nvSpPr>
        <p:spPr>
          <a:xfrm>
            <a:off x="342383" y="1101923"/>
            <a:ext cx="145835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Le GRU mostrano </a:t>
            </a:r>
            <a:endParaRPr lang="en-US" sz="1350" dirty="0"/>
          </a:p>
        </p:txBody>
      </p:sp>
      <p:sp>
        <p:nvSpPr>
          <p:cNvPr id="5" name="Text 2"/>
          <p:cNvSpPr/>
          <p:nvPr/>
        </p:nvSpPr>
        <p:spPr>
          <a:xfrm>
            <a:off x="1886982" y="1101923"/>
            <a:ext cx="2023802"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prestazioni competitive</a:t>
            </a:r>
            <a:endParaRPr lang="en-US" sz="1350" dirty="0"/>
          </a:p>
        </p:txBody>
      </p:sp>
      <p:sp>
        <p:nvSpPr>
          <p:cNvPr id="6" name="Text 3"/>
          <p:cNvSpPr/>
          <p:nvPr/>
        </p:nvSpPr>
        <p:spPr>
          <a:xfrm>
            <a:off x="428625" y="1341937"/>
            <a:ext cx="336130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rispetto alle LSTM nella maggior parte dei </a:t>
            </a:r>
            <a:endParaRPr lang="en-US" sz="1350" dirty="0"/>
          </a:p>
        </p:txBody>
      </p:sp>
      <p:sp>
        <p:nvSpPr>
          <p:cNvPr id="7" name="Text 4"/>
          <p:cNvSpPr/>
          <p:nvPr/>
        </p:nvSpPr>
        <p:spPr>
          <a:xfrm>
            <a:off x="428625" y="1581950"/>
            <a:ext cx="311353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task di predizione di sequenze, ma con </a:t>
            </a:r>
            <a:endParaRPr lang="en-US" sz="1350" dirty="0"/>
          </a:p>
        </p:txBody>
      </p:sp>
      <p:sp>
        <p:nvSpPr>
          <p:cNvPr id="8" name="Text 5"/>
          <p:cNvSpPr/>
          <p:nvPr/>
        </p:nvSpPr>
        <p:spPr>
          <a:xfrm>
            <a:off x="428625" y="1821963"/>
            <a:ext cx="296010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minore complessità computazionale. </a:t>
            </a:r>
            <a:endParaRPr lang="en-US" sz="1350" dirty="0"/>
          </a:p>
        </p:txBody>
      </p:sp>
      <p:sp>
        <p:nvSpPr>
          <p:cNvPr id="9" name="Text 6"/>
          <p:cNvSpPr/>
          <p:nvPr/>
        </p:nvSpPr>
        <p:spPr>
          <a:xfrm>
            <a:off x="355499" y="2282344"/>
            <a:ext cx="182235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Un esempio tipico è la </a:t>
            </a:r>
            <a:endParaRPr lang="en-US" sz="1350" dirty="0"/>
          </a:p>
        </p:txBody>
      </p:sp>
      <p:sp>
        <p:nvSpPr>
          <p:cNvPr id="10" name="Text 7"/>
          <p:cNvSpPr/>
          <p:nvPr/>
        </p:nvSpPr>
        <p:spPr>
          <a:xfrm>
            <a:off x="2250979" y="2276289"/>
            <a:ext cx="143848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classificazione di </a:t>
            </a:r>
            <a:endParaRPr lang="en-US" sz="1350" dirty="0"/>
          </a:p>
        </p:txBody>
      </p:sp>
      <p:sp>
        <p:nvSpPr>
          <p:cNvPr id="11" name="Text 8"/>
          <p:cNvSpPr/>
          <p:nvPr/>
        </p:nvSpPr>
        <p:spPr>
          <a:xfrm>
            <a:off x="428625" y="2516302"/>
            <a:ext cx="988768"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sentimento</a:t>
            </a:r>
            <a:endParaRPr lang="en-US" sz="1350" dirty="0"/>
          </a:p>
        </p:txBody>
      </p:sp>
      <p:sp>
        <p:nvSpPr>
          <p:cNvPr id="12" name="Text 9"/>
          <p:cNvSpPr/>
          <p:nvPr/>
        </p:nvSpPr>
        <p:spPr>
          <a:xfrm>
            <a:off x="1417393" y="2516302"/>
            <a:ext cx="255701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in recensioni o commenti, dove </a:t>
            </a:r>
            <a:endParaRPr lang="en-US" sz="1350" dirty="0"/>
          </a:p>
        </p:txBody>
      </p:sp>
      <p:sp>
        <p:nvSpPr>
          <p:cNvPr id="13" name="Text 10"/>
          <p:cNvSpPr/>
          <p:nvPr/>
        </p:nvSpPr>
        <p:spPr>
          <a:xfrm>
            <a:off x="428625" y="2756315"/>
            <a:ext cx="330420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le GRU possono raggiungere accuratezza </a:t>
            </a:r>
            <a:endParaRPr lang="en-US" sz="1350" dirty="0"/>
          </a:p>
        </p:txBody>
      </p:sp>
      <p:sp>
        <p:nvSpPr>
          <p:cNvPr id="14" name="Text 11"/>
          <p:cNvSpPr/>
          <p:nvPr/>
        </p:nvSpPr>
        <p:spPr>
          <a:xfrm>
            <a:off x="428625" y="2996329"/>
            <a:ext cx="360561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simile alle LSTM con tempi di addestramento </a:t>
            </a:r>
            <a:endParaRPr lang="en-US" sz="1350" dirty="0"/>
          </a:p>
        </p:txBody>
      </p:sp>
      <p:sp>
        <p:nvSpPr>
          <p:cNvPr id="15" name="Text 12"/>
          <p:cNvSpPr/>
          <p:nvPr/>
        </p:nvSpPr>
        <p:spPr>
          <a:xfrm>
            <a:off x="428625" y="3236342"/>
            <a:ext cx="53820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ridotti. </a:t>
            </a:r>
            <a:endParaRPr lang="en-US" sz="1350" dirty="0"/>
          </a:p>
        </p:txBody>
      </p:sp>
      <p:sp>
        <p:nvSpPr>
          <p:cNvPr id="16" name="Text 13"/>
          <p:cNvSpPr/>
          <p:nvPr/>
        </p:nvSpPr>
        <p:spPr>
          <a:xfrm>
            <a:off x="428625" y="3690668"/>
            <a:ext cx="364571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Le GRU sono particolarmente efficaci quando </a:t>
            </a:r>
            <a:endParaRPr lang="en-US" sz="1350" dirty="0"/>
          </a:p>
        </p:txBody>
      </p:sp>
      <p:sp>
        <p:nvSpPr>
          <p:cNvPr id="17" name="Text 14"/>
          <p:cNvSpPr/>
          <p:nvPr/>
        </p:nvSpPr>
        <p:spPr>
          <a:xfrm>
            <a:off x="428625" y="3930681"/>
            <a:ext cx="104689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si lavora con </a:t>
            </a:r>
            <a:endParaRPr lang="en-US" sz="1350" dirty="0"/>
          </a:p>
        </p:txBody>
      </p:sp>
      <p:sp>
        <p:nvSpPr>
          <p:cNvPr id="18" name="Text 15"/>
          <p:cNvSpPr/>
          <p:nvPr/>
        </p:nvSpPr>
        <p:spPr>
          <a:xfrm>
            <a:off x="1475519" y="3930681"/>
            <a:ext cx="1852715"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dataset di dimensioni </a:t>
            </a:r>
            <a:endParaRPr lang="en-US" sz="1350" dirty="0"/>
          </a:p>
        </p:txBody>
      </p:sp>
      <p:sp>
        <p:nvSpPr>
          <p:cNvPr id="19" name="Text 16"/>
          <p:cNvSpPr/>
          <p:nvPr/>
        </p:nvSpPr>
        <p:spPr>
          <a:xfrm>
            <a:off x="428625" y="4170694"/>
            <a:ext cx="83805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moderate</a:t>
            </a:r>
            <a:endParaRPr lang="en-US" sz="1350" dirty="0"/>
          </a:p>
        </p:txBody>
      </p:sp>
      <p:sp>
        <p:nvSpPr>
          <p:cNvPr id="20" name="Text 17"/>
          <p:cNvSpPr/>
          <p:nvPr/>
        </p:nvSpPr>
        <p:spPr>
          <a:xfrm>
            <a:off x="1266676" y="4170694"/>
            <a:ext cx="257741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e quando è necessario un buon </a:t>
            </a:r>
            <a:endParaRPr lang="en-US" sz="1350" dirty="0"/>
          </a:p>
        </p:txBody>
      </p:sp>
      <p:sp>
        <p:nvSpPr>
          <p:cNvPr id="21" name="Text 18"/>
          <p:cNvSpPr/>
          <p:nvPr/>
        </p:nvSpPr>
        <p:spPr>
          <a:xfrm>
            <a:off x="428625" y="4410708"/>
            <a:ext cx="340346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compromesso tra accuratezza e velocità di </a:t>
            </a:r>
            <a:endParaRPr lang="en-US" sz="1350" dirty="0"/>
          </a:p>
        </p:txBody>
      </p:sp>
      <p:sp>
        <p:nvSpPr>
          <p:cNvPr id="22" name="Text 19"/>
          <p:cNvSpPr/>
          <p:nvPr/>
        </p:nvSpPr>
        <p:spPr>
          <a:xfrm>
            <a:off x="428625" y="4650721"/>
            <a:ext cx="12858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addestramento. </a:t>
            </a:r>
            <a:endParaRPr lang="en-US" sz="1350" dirty="0"/>
          </a:p>
        </p:txBody>
      </p:sp>
      <p:sp>
        <p:nvSpPr>
          <p:cNvPr id="23" name="Text 20"/>
          <p:cNvSpPr/>
          <p:nvPr/>
        </p:nvSpPr>
        <p:spPr>
          <a:xfrm>
            <a:off x="5270078" y="1100138"/>
            <a:ext cx="2747218"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Confronto di performance: GRU vs LSTM</a:t>
            </a:r>
            <a:endParaRPr lang="en-US" sz="1046" dirty="0"/>
          </a:p>
        </p:txBody>
      </p:sp>
      <p:pic>
        <p:nvPicPr>
          <p:cNvPr id="24" name="Image 1" descr="preencoded.png"/>
          <p:cNvPicPr>
            <a:picLocks noChangeAspect="1"/>
          </p:cNvPicPr>
          <p:nvPr/>
        </p:nvPicPr>
        <p:blipFill>
          <a:blip r:embed="rId4"/>
          <a:stretch>
            <a:fillRect/>
          </a:stretch>
        </p:blipFill>
        <p:spPr>
          <a:xfrm>
            <a:off x="4572000" y="1385888"/>
            <a:ext cx="4143375" cy="2500313"/>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31886"/>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Vantaggi GRU</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92881" cy="171450"/>
          </a:xfrm>
          <a:prstGeom prst="rect">
            <a:avLst/>
          </a:prstGeom>
        </p:spPr>
      </p:pic>
      <p:sp>
        <p:nvSpPr>
          <p:cNvPr id="5" name="Text 1"/>
          <p:cNvSpPr/>
          <p:nvPr/>
        </p:nvSpPr>
        <p:spPr>
          <a:xfrm>
            <a:off x="707231" y="1101923"/>
            <a:ext cx="228973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Efficienza computazionale:</a:t>
            </a:r>
            <a:endParaRPr lang="en-US" sz="1350" dirty="0"/>
          </a:p>
        </p:txBody>
      </p:sp>
      <p:sp>
        <p:nvSpPr>
          <p:cNvPr id="6" name="Text 2"/>
          <p:cNvSpPr/>
          <p:nvPr/>
        </p:nvSpPr>
        <p:spPr>
          <a:xfrm>
            <a:off x="2996971" y="1101923"/>
            <a:ext cx="50648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Meno </a:t>
            </a:r>
            <a:endParaRPr lang="en-US" sz="1350" dirty="0"/>
          </a:p>
        </p:txBody>
      </p:sp>
      <p:sp>
        <p:nvSpPr>
          <p:cNvPr id="7" name="Text 3"/>
          <p:cNvSpPr/>
          <p:nvPr/>
        </p:nvSpPr>
        <p:spPr>
          <a:xfrm>
            <a:off x="707231" y="1341937"/>
            <a:ext cx="29626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parametri da addestrare rispetto alle </a:t>
            </a:r>
            <a:endParaRPr lang="en-US" sz="1350" dirty="0"/>
          </a:p>
        </p:txBody>
      </p:sp>
      <p:sp>
        <p:nvSpPr>
          <p:cNvPr id="8" name="Text 4"/>
          <p:cNvSpPr/>
          <p:nvPr/>
        </p:nvSpPr>
        <p:spPr>
          <a:xfrm>
            <a:off x="707231" y="1581950"/>
            <a:ext cx="322411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LSTM, risultando in tempi di training più </a:t>
            </a:r>
            <a:endParaRPr lang="en-US" sz="1350" dirty="0"/>
          </a:p>
        </p:txBody>
      </p:sp>
      <p:sp>
        <p:nvSpPr>
          <p:cNvPr id="9" name="Text 5"/>
          <p:cNvSpPr/>
          <p:nvPr/>
        </p:nvSpPr>
        <p:spPr>
          <a:xfrm>
            <a:off x="707231" y="1821963"/>
            <a:ext cx="280819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rapidi e minore utilizzo di memoria </a:t>
            </a:r>
            <a:endParaRPr lang="en-US" sz="1350" dirty="0"/>
          </a:p>
        </p:txBody>
      </p:sp>
      <p:pic>
        <p:nvPicPr>
          <p:cNvPr id="10" name="Image 2" descr="preencoded.png"/>
          <p:cNvPicPr>
            <a:picLocks noChangeAspect="1"/>
          </p:cNvPicPr>
          <p:nvPr/>
        </p:nvPicPr>
        <p:blipFill>
          <a:blip r:embed="rId5"/>
          <a:stretch>
            <a:fillRect/>
          </a:stretch>
        </p:blipFill>
        <p:spPr>
          <a:xfrm>
            <a:off x="428625" y="2308436"/>
            <a:ext cx="171450" cy="171450"/>
          </a:xfrm>
          <a:prstGeom prst="rect">
            <a:avLst/>
          </a:prstGeom>
        </p:spPr>
      </p:pic>
      <p:sp>
        <p:nvSpPr>
          <p:cNvPr id="11" name="Text 6"/>
          <p:cNvSpPr/>
          <p:nvPr/>
        </p:nvSpPr>
        <p:spPr>
          <a:xfrm>
            <a:off x="707231" y="2276289"/>
            <a:ext cx="207506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Convergenza più rapida:</a:t>
            </a:r>
            <a:endParaRPr lang="en-US" sz="1350" dirty="0"/>
          </a:p>
        </p:txBody>
      </p:sp>
      <p:sp>
        <p:nvSpPr>
          <p:cNvPr id="12" name="Text 7"/>
          <p:cNvSpPr/>
          <p:nvPr/>
        </p:nvSpPr>
        <p:spPr>
          <a:xfrm>
            <a:off x="2782295" y="2276289"/>
            <a:ext cx="89017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Tendono a </a:t>
            </a:r>
            <a:endParaRPr lang="en-US" sz="1350" dirty="0"/>
          </a:p>
        </p:txBody>
      </p:sp>
      <p:sp>
        <p:nvSpPr>
          <p:cNvPr id="13" name="Text 8"/>
          <p:cNvSpPr/>
          <p:nvPr/>
        </p:nvSpPr>
        <p:spPr>
          <a:xfrm>
            <a:off x="707231" y="2516302"/>
            <a:ext cx="297227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convergere più velocemente durante </a:t>
            </a:r>
            <a:endParaRPr lang="en-US" sz="1350" dirty="0"/>
          </a:p>
        </p:txBody>
      </p:sp>
      <p:sp>
        <p:nvSpPr>
          <p:cNvPr id="14" name="Text 9"/>
          <p:cNvSpPr/>
          <p:nvPr/>
        </p:nvSpPr>
        <p:spPr>
          <a:xfrm>
            <a:off x="707231" y="2756315"/>
            <a:ext cx="287918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l'addestramento, richiedendo meno </a:t>
            </a:r>
            <a:endParaRPr lang="en-US" sz="1350" dirty="0"/>
          </a:p>
        </p:txBody>
      </p:sp>
      <p:sp>
        <p:nvSpPr>
          <p:cNvPr id="15" name="Text 10"/>
          <p:cNvSpPr/>
          <p:nvPr/>
        </p:nvSpPr>
        <p:spPr>
          <a:xfrm>
            <a:off x="707231" y="2996329"/>
            <a:ext cx="304223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epoche per raggiungere performance </a:t>
            </a:r>
            <a:endParaRPr lang="en-US" sz="1350" dirty="0"/>
          </a:p>
        </p:txBody>
      </p:sp>
      <p:sp>
        <p:nvSpPr>
          <p:cNvPr id="16" name="Text 11"/>
          <p:cNvSpPr/>
          <p:nvPr/>
        </p:nvSpPr>
        <p:spPr>
          <a:xfrm>
            <a:off x="707231" y="3236342"/>
            <a:ext cx="61670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ottimali </a:t>
            </a:r>
            <a:endParaRPr lang="en-US" sz="1350" dirty="0"/>
          </a:p>
        </p:txBody>
      </p:sp>
      <p:pic>
        <p:nvPicPr>
          <p:cNvPr id="17" name="Image 3" descr="preencoded.png"/>
          <p:cNvPicPr>
            <a:picLocks noChangeAspect="1"/>
          </p:cNvPicPr>
          <p:nvPr/>
        </p:nvPicPr>
        <p:blipFill>
          <a:blip r:embed="rId6"/>
          <a:stretch>
            <a:fillRect/>
          </a:stretch>
        </p:blipFill>
        <p:spPr>
          <a:xfrm>
            <a:off x="428625" y="3722815"/>
            <a:ext cx="214313" cy="171450"/>
          </a:xfrm>
          <a:prstGeom prst="rect">
            <a:avLst/>
          </a:prstGeom>
        </p:spPr>
      </p:pic>
      <p:sp>
        <p:nvSpPr>
          <p:cNvPr id="18" name="Text 12"/>
          <p:cNvSpPr/>
          <p:nvPr/>
        </p:nvSpPr>
        <p:spPr>
          <a:xfrm>
            <a:off x="707231" y="3690668"/>
            <a:ext cx="1903447"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Ottimo compromesso:</a:t>
            </a:r>
            <a:endParaRPr lang="en-US" sz="1350" dirty="0"/>
          </a:p>
        </p:txBody>
      </p:sp>
      <p:sp>
        <p:nvSpPr>
          <p:cNvPr id="19" name="Text 13"/>
          <p:cNvSpPr/>
          <p:nvPr/>
        </p:nvSpPr>
        <p:spPr>
          <a:xfrm>
            <a:off x="2610678" y="3690668"/>
            <a:ext cx="93373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Offrono un </a:t>
            </a:r>
            <a:endParaRPr lang="en-US" sz="1350" dirty="0"/>
          </a:p>
        </p:txBody>
      </p:sp>
      <p:sp>
        <p:nvSpPr>
          <p:cNvPr id="20" name="Text 14"/>
          <p:cNvSpPr/>
          <p:nvPr/>
        </p:nvSpPr>
        <p:spPr>
          <a:xfrm>
            <a:off x="707231" y="3930681"/>
            <a:ext cx="304223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equilibrio ideale tra la semplicità delle </a:t>
            </a:r>
            <a:endParaRPr lang="en-US" sz="1350" dirty="0"/>
          </a:p>
        </p:txBody>
      </p:sp>
      <p:sp>
        <p:nvSpPr>
          <p:cNvPr id="21" name="Text 15"/>
          <p:cNvSpPr/>
          <p:nvPr/>
        </p:nvSpPr>
        <p:spPr>
          <a:xfrm>
            <a:off x="707231" y="4170694"/>
            <a:ext cx="311096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RNN standard e la potenza delle LSTM, </a:t>
            </a:r>
            <a:endParaRPr lang="en-US" sz="1350" dirty="0"/>
          </a:p>
        </p:txBody>
      </p:sp>
      <p:sp>
        <p:nvSpPr>
          <p:cNvPr id="22" name="Text 16"/>
          <p:cNvSpPr/>
          <p:nvPr/>
        </p:nvSpPr>
        <p:spPr>
          <a:xfrm>
            <a:off x="707231" y="4410708"/>
            <a:ext cx="324608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mantenendo buone capacità di gestione </a:t>
            </a:r>
            <a:endParaRPr lang="en-US" sz="1350" dirty="0"/>
          </a:p>
        </p:txBody>
      </p:sp>
      <p:sp>
        <p:nvSpPr>
          <p:cNvPr id="23" name="Text 17"/>
          <p:cNvSpPr/>
          <p:nvPr/>
        </p:nvSpPr>
        <p:spPr>
          <a:xfrm>
            <a:off x="707231" y="4650721"/>
            <a:ext cx="270686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delle dipendenze a lungo termine </a:t>
            </a:r>
            <a:endParaRPr lang="en-US" sz="1350" dirty="0"/>
          </a:p>
        </p:txBody>
      </p:sp>
      <p:sp>
        <p:nvSpPr>
          <p:cNvPr id="24" name="Text 18"/>
          <p:cNvSpPr/>
          <p:nvPr/>
        </p:nvSpPr>
        <p:spPr>
          <a:xfrm>
            <a:off x="5327228" y="1100138"/>
            <a:ext cx="2632918"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Confronto di efficienza tra architetture</a:t>
            </a:r>
            <a:endParaRPr lang="en-US" sz="1046" dirty="0"/>
          </a:p>
        </p:txBody>
      </p:sp>
      <p:pic>
        <p:nvPicPr>
          <p:cNvPr id="25"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Limitazioni GRU</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71450" cy="171450"/>
          </a:xfrm>
          <a:prstGeom prst="rect">
            <a:avLst/>
          </a:prstGeom>
        </p:spPr>
      </p:pic>
      <p:sp>
        <p:nvSpPr>
          <p:cNvPr id="5" name="Text 1"/>
          <p:cNvSpPr/>
          <p:nvPr/>
        </p:nvSpPr>
        <p:spPr>
          <a:xfrm>
            <a:off x="707231" y="1101923"/>
            <a:ext cx="225457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Dipendenze molto lunghe:</a:t>
            </a:r>
            <a:endParaRPr lang="en-US" sz="1350" dirty="0"/>
          </a:p>
        </p:txBody>
      </p:sp>
      <p:sp>
        <p:nvSpPr>
          <p:cNvPr id="6" name="Text 2"/>
          <p:cNvSpPr/>
          <p:nvPr/>
        </p:nvSpPr>
        <p:spPr>
          <a:xfrm>
            <a:off x="2961810" y="1101923"/>
            <a:ext cx="7511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Possibile </a:t>
            </a:r>
            <a:endParaRPr lang="en-US" sz="1350" dirty="0"/>
          </a:p>
        </p:txBody>
      </p:sp>
      <p:sp>
        <p:nvSpPr>
          <p:cNvPr id="7" name="Text 3"/>
          <p:cNvSpPr/>
          <p:nvPr/>
        </p:nvSpPr>
        <p:spPr>
          <a:xfrm>
            <a:off x="707231" y="1341937"/>
            <a:ext cx="308010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perdita di capacità nell'elaborazione di </a:t>
            </a:r>
            <a:endParaRPr lang="en-US" sz="1350" dirty="0"/>
          </a:p>
        </p:txBody>
      </p:sp>
      <p:sp>
        <p:nvSpPr>
          <p:cNvPr id="8" name="Text 4"/>
          <p:cNvSpPr/>
          <p:nvPr/>
        </p:nvSpPr>
        <p:spPr>
          <a:xfrm>
            <a:off x="707231" y="1581950"/>
            <a:ext cx="327778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sequenze estremamente lunghe rispetto </a:t>
            </a:r>
            <a:endParaRPr lang="en-US" sz="1350" dirty="0"/>
          </a:p>
        </p:txBody>
      </p:sp>
      <p:sp>
        <p:nvSpPr>
          <p:cNvPr id="9" name="Text 5"/>
          <p:cNvSpPr/>
          <p:nvPr/>
        </p:nvSpPr>
        <p:spPr>
          <a:xfrm>
            <a:off x="707231" y="1821963"/>
            <a:ext cx="7607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alle LSTM </a:t>
            </a:r>
            <a:endParaRPr lang="en-US" sz="1350" dirty="0"/>
          </a:p>
        </p:txBody>
      </p:sp>
      <p:pic>
        <p:nvPicPr>
          <p:cNvPr id="10" name="Image 2" descr="preencoded.png"/>
          <p:cNvPicPr>
            <a:picLocks noChangeAspect="1"/>
          </p:cNvPicPr>
          <p:nvPr/>
        </p:nvPicPr>
        <p:blipFill>
          <a:blip r:embed="rId5"/>
          <a:stretch>
            <a:fillRect/>
          </a:stretch>
        </p:blipFill>
        <p:spPr>
          <a:xfrm>
            <a:off x="428625" y="2308436"/>
            <a:ext cx="214313" cy="171450"/>
          </a:xfrm>
          <a:prstGeom prst="rect">
            <a:avLst/>
          </a:prstGeom>
        </p:spPr>
      </p:pic>
      <p:sp>
        <p:nvSpPr>
          <p:cNvPr id="11" name="Text 6"/>
          <p:cNvSpPr/>
          <p:nvPr/>
        </p:nvSpPr>
        <p:spPr>
          <a:xfrm>
            <a:off x="707231" y="2276289"/>
            <a:ext cx="212752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Controllo della memoria:</a:t>
            </a:r>
            <a:endParaRPr lang="en-US" sz="1350" dirty="0"/>
          </a:p>
        </p:txBody>
      </p:sp>
      <p:sp>
        <p:nvSpPr>
          <p:cNvPr id="12" name="Text 7"/>
          <p:cNvSpPr/>
          <p:nvPr/>
        </p:nvSpPr>
        <p:spPr>
          <a:xfrm>
            <a:off x="2834757" y="2276289"/>
            <a:ext cx="61810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Minore </a:t>
            </a:r>
            <a:endParaRPr lang="en-US" sz="1350" dirty="0"/>
          </a:p>
        </p:txBody>
      </p:sp>
      <p:sp>
        <p:nvSpPr>
          <p:cNvPr id="13" name="Text 8"/>
          <p:cNvSpPr/>
          <p:nvPr/>
        </p:nvSpPr>
        <p:spPr>
          <a:xfrm>
            <a:off x="707231" y="2516302"/>
            <a:ext cx="295461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granularità nel controllo del flusso di </a:t>
            </a:r>
            <a:endParaRPr lang="en-US" sz="1350" dirty="0"/>
          </a:p>
        </p:txBody>
      </p:sp>
      <p:sp>
        <p:nvSpPr>
          <p:cNvPr id="14" name="Text 9"/>
          <p:cNvSpPr/>
          <p:nvPr/>
        </p:nvSpPr>
        <p:spPr>
          <a:xfrm>
            <a:off x="707231" y="2756315"/>
            <a:ext cx="343346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informazioni rispetto alle LSTM, che hanno </a:t>
            </a:r>
            <a:endParaRPr lang="en-US" sz="1350" dirty="0"/>
          </a:p>
        </p:txBody>
      </p:sp>
      <p:sp>
        <p:nvSpPr>
          <p:cNvPr id="15" name="Text 10"/>
          <p:cNvSpPr/>
          <p:nvPr/>
        </p:nvSpPr>
        <p:spPr>
          <a:xfrm>
            <a:off x="707231" y="2996329"/>
            <a:ext cx="257124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gate separati per input e output </a:t>
            </a:r>
            <a:endParaRPr lang="en-US" sz="1350" dirty="0"/>
          </a:p>
        </p:txBody>
      </p:sp>
      <p:pic>
        <p:nvPicPr>
          <p:cNvPr id="16" name="Image 3" descr="preencoded.png"/>
          <p:cNvPicPr>
            <a:picLocks noChangeAspect="1"/>
          </p:cNvPicPr>
          <p:nvPr/>
        </p:nvPicPr>
        <p:blipFill>
          <a:blip r:embed="rId6"/>
          <a:stretch>
            <a:fillRect/>
          </a:stretch>
        </p:blipFill>
        <p:spPr>
          <a:xfrm>
            <a:off x="428625" y="3482801"/>
            <a:ext cx="171450" cy="171450"/>
          </a:xfrm>
          <a:prstGeom prst="rect">
            <a:avLst/>
          </a:prstGeom>
        </p:spPr>
      </p:pic>
      <p:sp>
        <p:nvSpPr>
          <p:cNvPr id="17" name="Text 11"/>
          <p:cNvSpPr/>
          <p:nvPr/>
        </p:nvSpPr>
        <p:spPr>
          <a:xfrm>
            <a:off x="707231" y="3450654"/>
            <a:ext cx="1321538"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Task complessi:</a:t>
            </a:r>
            <a:endParaRPr lang="en-US" sz="1350" dirty="0"/>
          </a:p>
        </p:txBody>
      </p:sp>
      <p:sp>
        <p:nvSpPr>
          <p:cNvPr id="18" name="Text 12"/>
          <p:cNvSpPr/>
          <p:nvPr/>
        </p:nvSpPr>
        <p:spPr>
          <a:xfrm>
            <a:off x="2028769" y="3450654"/>
            <a:ext cx="161130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Per alcuni problemi </a:t>
            </a:r>
            <a:endParaRPr lang="en-US" sz="1350" dirty="0"/>
          </a:p>
        </p:txBody>
      </p:sp>
      <p:sp>
        <p:nvSpPr>
          <p:cNvPr id="19" name="Text 13"/>
          <p:cNvSpPr/>
          <p:nvPr/>
        </p:nvSpPr>
        <p:spPr>
          <a:xfrm>
            <a:off x="707231" y="3690668"/>
            <a:ext cx="333367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molto complessi che richiedono memoria </a:t>
            </a:r>
            <a:endParaRPr lang="en-US" sz="1350" dirty="0"/>
          </a:p>
        </p:txBody>
      </p:sp>
      <p:sp>
        <p:nvSpPr>
          <p:cNvPr id="20" name="Text 14"/>
          <p:cNvSpPr/>
          <p:nvPr/>
        </p:nvSpPr>
        <p:spPr>
          <a:xfrm>
            <a:off x="707231" y="3930681"/>
            <a:ext cx="297793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altamente selettiva, le LSTM possono </a:t>
            </a:r>
            <a:endParaRPr lang="en-US" sz="1350" dirty="0"/>
          </a:p>
        </p:txBody>
      </p:sp>
      <p:sp>
        <p:nvSpPr>
          <p:cNvPr id="21" name="Text 15"/>
          <p:cNvSpPr/>
          <p:nvPr/>
        </p:nvSpPr>
        <p:spPr>
          <a:xfrm>
            <a:off x="707231" y="4170694"/>
            <a:ext cx="291758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ancora offrire vantaggi prestazionali </a:t>
            </a:r>
            <a:endParaRPr lang="en-US" sz="1350" dirty="0"/>
          </a:p>
        </p:txBody>
      </p:sp>
      <p:sp>
        <p:nvSpPr>
          <p:cNvPr id="22" name="Text 16"/>
          <p:cNvSpPr/>
          <p:nvPr/>
        </p:nvSpPr>
        <p:spPr>
          <a:xfrm>
            <a:off x="4768090" y="1100138"/>
            <a:ext cx="3751194"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Performance relativa su sequenze di diversa lunghezza</a:t>
            </a:r>
            <a:endParaRPr lang="en-US" sz="1046" dirty="0"/>
          </a:p>
        </p:txBody>
      </p:sp>
      <p:pic>
        <p:nvPicPr>
          <p:cNvPr id="23"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4D5A7D95-271E-7C28-1DC0-E8AF5F2FB220}"/>
              </a:ext>
            </a:extLst>
          </p:cNvPr>
          <p:cNvSpPr/>
          <p:nvPr/>
        </p:nvSpPr>
        <p:spPr>
          <a:xfrm>
            <a:off x="428625" y="465694"/>
            <a:ext cx="2813271"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Reti</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Neurali</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Artificiali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D5EE3A42-E7D4-2D29-23D7-82413923CCE0}"/>
              </a:ext>
            </a:extLst>
          </p:cNvPr>
          <p:cNvSpPr txBox="1"/>
          <p:nvPr/>
        </p:nvSpPr>
        <p:spPr>
          <a:xfrm>
            <a:off x="428625" y="1013791"/>
            <a:ext cx="4923597" cy="1546577"/>
          </a:xfrm>
          <a:prstGeom prst="rect">
            <a:avLst/>
          </a:prstGeom>
          <a:noFill/>
        </p:spPr>
        <p:txBody>
          <a:bodyPr wrap="square" rtlCol="0">
            <a:spAutoFit/>
          </a:bodyPr>
          <a:lstStyle/>
          <a:p>
            <a:pPr algn="just"/>
            <a:r>
              <a:rPr lang="it-IT" sz="1350" dirty="0">
                <a:latin typeface="Noto Sans" panose="020B0502040504020204" pitchFamily="34" charset="0"/>
                <a:ea typeface="Noto Sans" panose="020B0502040504020204" pitchFamily="34" charset="0"/>
                <a:cs typeface="Noto Sans" panose="020B0502040504020204" pitchFamily="34" charset="0"/>
              </a:rPr>
              <a:t>Le reti neurali artificiali (ANN) sono un modello computazionale ispirato al funzionamento del cervello umano, progettato per eseguire compiti di apprendimento automatico, come il riconoscimento di immagini, il trattamento del linguaggio naturale, la previsione di dati e molto altro. Sono alla base di molte applicazioni avanzate dell'Intelligenza Artificiale (AI).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7" name="Graphic 6">
            <a:extLst>
              <a:ext uri="{FF2B5EF4-FFF2-40B4-BE49-F238E27FC236}">
                <a16:creationId xmlns:a16="http://schemas.microsoft.com/office/drawing/2014/main" id="{6684916A-06FB-AED2-B7D2-2DDCEFB05B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2432" y="621506"/>
            <a:ext cx="2818364" cy="3757819"/>
          </a:xfrm>
          <a:prstGeom prst="rect">
            <a:avLst/>
          </a:prstGeom>
        </p:spPr>
      </p:pic>
    </p:spTree>
    <p:extLst>
      <p:ext uri="{BB962C8B-B14F-4D97-AF65-F5344CB8AC3E}">
        <p14:creationId xmlns:p14="http://schemas.microsoft.com/office/powerpoint/2010/main" val="3806582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Applicazioni GRU</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71450" cy="171450"/>
          </a:xfrm>
          <a:prstGeom prst="rect">
            <a:avLst/>
          </a:prstGeom>
        </p:spPr>
      </p:pic>
      <p:sp>
        <p:nvSpPr>
          <p:cNvPr id="5" name="Text 1"/>
          <p:cNvSpPr/>
          <p:nvPr/>
        </p:nvSpPr>
        <p:spPr>
          <a:xfrm>
            <a:off x="707231" y="1101923"/>
            <a:ext cx="2567480"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Natural Language Processing:</a:t>
            </a:r>
            <a:endParaRPr lang="en-US" sz="1350" dirty="0"/>
          </a:p>
        </p:txBody>
      </p:sp>
      <p:sp>
        <p:nvSpPr>
          <p:cNvPr id="6" name="Text 2"/>
          <p:cNvSpPr/>
          <p:nvPr/>
        </p:nvSpPr>
        <p:spPr>
          <a:xfrm>
            <a:off x="3274712" y="1101923"/>
            <a:ext cx="86207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Analisi del </a:t>
            </a:r>
            <a:endParaRPr lang="en-US" sz="1350" dirty="0"/>
          </a:p>
        </p:txBody>
      </p:sp>
      <p:sp>
        <p:nvSpPr>
          <p:cNvPr id="7" name="Text 3"/>
          <p:cNvSpPr/>
          <p:nvPr/>
        </p:nvSpPr>
        <p:spPr>
          <a:xfrm>
            <a:off x="707231" y="1341937"/>
            <a:ext cx="329820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sentiment, classificazione di testi, sistemi </a:t>
            </a:r>
            <a:endParaRPr lang="en-US" sz="1350" dirty="0"/>
          </a:p>
        </p:txBody>
      </p:sp>
      <p:sp>
        <p:nvSpPr>
          <p:cNvPr id="8" name="Text 4"/>
          <p:cNvSpPr/>
          <p:nvPr/>
        </p:nvSpPr>
        <p:spPr>
          <a:xfrm>
            <a:off x="707231" y="1581950"/>
            <a:ext cx="247249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di domanda-risposta e chatbot </a:t>
            </a:r>
            <a:endParaRPr lang="en-US" sz="1350" dirty="0"/>
          </a:p>
        </p:txBody>
      </p:sp>
      <p:pic>
        <p:nvPicPr>
          <p:cNvPr id="9" name="Image 2" descr="preencoded.png"/>
          <p:cNvPicPr>
            <a:picLocks noChangeAspect="1"/>
          </p:cNvPicPr>
          <p:nvPr/>
        </p:nvPicPr>
        <p:blipFill>
          <a:blip r:embed="rId5"/>
          <a:stretch>
            <a:fillRect/>
          </a:stretch>
        </p:blipFill>
        <p:spPr>
          <a:xfrm>
            <a:off x="428625" y="2068423"/>
            <a:ext cx="171450" cy="171450"/>
          </a:xfrm>
          <a:prstGeom prst="rect">
            <a:avLst/>
          </a:prstGeom>
        </p:spPr>
      </p:pic>
      <p:sp>
        <p:nvSpPr>
          <p:cNvPr id="10" name="Text 5"/>
          <p:cNvSpPr/>
          <p:nvPr/>
        </p:nvSpPr>
        <p:spPr>
          <a:xfrm>
            <a:off x="707231" y="2036276"/>
            <a:ext cx="2179318"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Analisi di serie temporali:</a:t>
            </a:r>
            <a:endParaRPr lang="en-US" sz="1350" dirty="0"/>
          </a:p>
        </p:txBody>
      </p:sp>
      <p:sp>
        <p:nvSpPr>
          <p:cNvPr id="11" name="Text 6"/>
          <p:cNvSpPr/>
          <p:nvPr/>
        </p:nvSpPr>
        <p:spPr>
          <a:xfrm>
            <a:off x="2886549" y="2036276"/>
            <a:ext cx="106729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Previsione di </a:t>
            </a:r>
            <a:endParaRPr lang="en-US" sz="1350" dirty="0"/>
          </a:p>
        </p:txBody>
      </p:sp>
      <p:sp>
        <p:nvSpPr>
          <p:cNvPr id="12" name="Text 7"/>
          <p:cNvSpPr/>
          <p:nvPr/>
        </p:nvSpPr>
        <p:spPr>
          <a:xfrm>
            <a:off x="707231" y="2276289"/>
            <a:ext cx="311696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dati finanziari, monitoraggio di sensori </a:t>
            </a:r>
            <a:endParaRPr lang="en-US" sz="1350" dirty="0"/>
          </a:p>
        </p:txBody>
      </p:sp>
      <p:sp>
        <p:nvSpPr>
          <p:cNvPr id="13" name="Text 8"/>
          <p:cNvSpPr/>
          <p:nvPr/>
        </p:nvSpPr>
        <p:spPr>
          <a:xfrm>
            <a:off x="707231" y="2516302"/>
            <a:ext cx="24327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IoT, previsioni meteorologiche </a:t>
            </a:r>
            <a:endParaRPr lang="en-US" sz="1350" dirty="0"/>
          </a:p>
        </p:txBody>
      </p:sp>
      <p:pic>
        <p:nvPicPr>
          <p:cNvPr id="14" name="Image 3" descr="preencoded.png"/>
          <p:cNvPicPr>
            <a:picLocks noChangeAspect="1"/>
          </p:cNvPicPr>
          <p:nvPr/>
        </p:nvPicPr>
        <p:blipFill>
          <a:blip r:embed="rId6"/>
          <a:stretch>
            <a:fillRect/>
          </a:stretch>
        </p:blipFill>
        <p:spPr>
          <a:xfrm>
            <a:off x="428625" y="3002775"/>
            <a:ext cx="171450" cy="171450"/>
          </a:xfrm>
          <a:prstGeom prst="rect">
            <a:avLst/>
          </a:prstGeom>
        </p:spPr>
      </p:pic>
      <p:sp>
        <p:nvSpPr>
          <p:cNvPr id="15" name="Text 9"/>
          <p:cNvSpPr/>
          <p:nvPr/>
        </p:nvSpPr>
        <p:spPr>
          <a:xfrm>
            <a:off x="707231" y="2970628"/>
            <a:ext cx="171109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Generazione di dati:</a:t>
            </a:r>
            <a:endParaRPr lang="en-US" sz="1350" dirty="0"/>
          </a:p>
        </p:txBody>
      </p:sp>
      <p:sp>
        <p:nvSpPr>
          <p:cNvPr id="16" name="Text 10"/>
          <p:cNvSpPr/>
          <p:nvPr/>
        </p:nvSpPr>
        <p:spPr>
          <a:xfrm>
            <a:off x="2418327" y="2970628"/>
            <a:ext cx="103866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Creazione di </a:t>
            </a:r>
            <a:endParaRPr lang="en-US" sz="1350" dirty="0"/>
          </a:p>
        </p:txBody>
      </p:sp>
      <p:sp>
        <p:nvSpPr>
          <p:cNvPr id="17" name="Text 11"/>
          <p:cNvSpPr/>
          <p:nvPr/>
        </p:nvSpPr>
        <p:spPr>
          <a:xfrm>
            <a:off x="707231" y="3210641"/>
            <a:ext cx="320955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sequenze musicali, generazione di testo </a:t>
            </a:r>
            <a:endParaRPr lang="en-US" sz="1350" dirty="0"/>
          </a:p>
        </p:txBody>
      </p:sp>
      <p:sp>
        <p:nvSpPr>
          <p:cNvPr id="18" name="Text 12"/>
          <p:cNvSpPr/>
          <p:nvPr/>
        </p:nvSpPr>
        <p:spPr>
          <a:xfrm>
            <a:off x="707231" y="3450654"/>
            <a:ext cx="334347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creativo, sintesi di dati per training di altri </a:t>
            </a:r>
            <a:endParaRPr lang="en-US" sz="1350" dirty="0"/>
          </a:p>
        </p:txBody>
      </p:sp>
      <p:sp>
        <p:nvSpPr>
          <p:cNvPr id="19" name="Text 13"/>
          <p:cNvSpPr/>
          <p:nvPr/>
        </p:nvSpPr>
        <p:spPr>
          <a:xfrm>
            <a:off x="707231" y="3690668"/>
            <a:ext cx="5988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modelli </a:t>
            </a:r>
            <a:endParaRPr lang="en-US" sz="1350" dirty="0"/>
          </a:p>
        </p:txBody>
      </p:sp>
      <p:sp>
        <p:nvSpPr>
          <p:cNvPr id="20" name="Text 14"/>
          <p:cNvSpPr/>
          <p:nvPr/>
        </p:nvSpPr>
        <p:spPr>
          <a:xfrm>
            <a:off x="5015750" y="1100138"/>
            <a:ext cx="3255848"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Distribuzione delle applicazioni GRU per settore</a:t>
            </a:r>
            <a:endParaRPr lang="en-US" sz="1046" dirty="0"/>
          </a:p>
        </p:txBody>
      </p:sp>
      <p:pic>
        <p:nvPicPr>
          <p:cNvPr id="21"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91872"/>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Confronto Concettuale</a:t>
            </a:r>
            <a:endParaRPr lang="en-US" sz="2025" dirty="0"/>
          </a:p>
        </p:txBody>
      </p:sp>
      <p:pic>
        <p:nvPicPr>
          <p:cNvPr id="4" name="Image 1" descr="preencoded.png"/>
          <p:cNvPicPr>
            <a:picLocks noChangeAspect="1"/>
          </p:cNvPicPr>
          <p:nvPr/>
        </p:nvPicPr>
        <p:blipFill>
          <a:blip r:embed="rId4"/>
          <a:stretch>
            <a:fillRect/>
          </a:stretch>
        </p:blipFill>
        <p:spPr>
          <a:xfrm>
            <a:off x="428625" y="1134070"/>
            <a:ext cx="214313" cy="171450"/>
          </a:xfrm>
          <a:prstGeom prst="rect">
            <a:avLst/>
          </a:prstGeom>
        </p:spPr>
      </p:pic>
      <p:sp>
        <p:nvSpPr>
          <p:cNvPr id="5" name="Text 1"/>
          <p:cNvSpPr/>
          <p:nvPr/>
        </p:nvSpPr>
        <p:spPr>
          <a:xfrm>
            <a:off x="707231" y="1101923"/>
            <a:ext cx="110982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Architettura:</a:t>
            </a:r>
            <a:endParaRPr lang="en-US" sz="1350" dirty="0"/>
          </a:p>
        </p:txBody>
      </p:sp>
      <p:sp>
        <p:nvSpPr>
          <p:cNvPr id="6" name="Text 2"/>
          <p:cNvSpPr/>
          <p:nvPr/>
        </p:nvSpPr>
        <p:spPr>
          <a:xfrm>
            <a:off x="1817052" y="1101923"/>
            <a:ext cx="176989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RNN ha una struttura </a:t>
            </a:r>
            <a:endParaRPr lang="en-US" sz="1350" dirty="0"/>
          </a:p>
        </p:txBody>
      </p:sp>
      <p:sp>
        <p:nvSpPr>
          <p:cNvPr id="7" name="Text 3"/>
          <p:cNvSpPr/>
          <p:nvPr/>
        </p:nvSpPr>
        <p:spPr>
          <a:xfrm>
            <a:off x="707231" y="1341937"/>
            <a:ext cx="306519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semplice ma limitata, LSTM utilizza tre </a:t>
            </a:r>
            <a:endParaRPr lang="en-US" sz="1350" dirty="0"/>
          </a:p>
        </p:txBody>
      </p:sp>
      <p:sp>
        <p:nvSpPr>
          <p:cNvPr id="8" name="Text 4"/>
          <p:cNvSpPr/>
          <p:nvPr/>
        </p:nvSpPr>
        <p:spPr>
          <a:xfrm>
            <a:off x="707231" y="1581950"/>
            <a:ext cx="331774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gate e cell state separato, GRU semplifica </a:t>
            </a:r>
            <a:endParaRPr lang="en-US" sz="1350" dirty="0"/>
          </a:p>
        </p:txBody>
      </p:sp>
      <p:sp>
        <p:nvSpPr>
          <p:cNvPr id="9" name="Text 5"/>
          <p:cNvSpPr/>
          <p:nvPr/>
        </p:nvSpPr>
        <p:spPr>
          <a:xfrm>
            <a:off x="707231" y="1821963"/>
            <a:ext cx="238916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con due gate e stato unificato </a:t>
            </a:r>
            <a:endParaRPr lang="en-US" sz="1350" dirty="0"/>
          </a:p>
        </p:txBody>
      </p:sp>
      <p:pic>
        <p:nvPicPr>
          <p:cNvPr id="10" name="Image 2" descr="preencoded.png"/>
          <p:cNvPicPr>
            <a:picLocks noChangeAspect="1"/>
          </p:cNvPicPr>
          <p:nvPr/>
        </p:nvPicPr>
        <p:blipFill>
          <a:blip r:embed="rId5"/>
          <a:stretch>
            <a:fillRect/>
          </a:stretch>
        </p:blipFill>
        <p:spPr>
          <a:xfrm>
            <a:off x="428625" y="2308436"/>
            <a:ext cx="192881" cy="171450"/>
          </a:xfrm>
          <a:prstGeom prst="rect">
            <a:avLst/>
          </a:prstGeom>
        </p:spPr>
      </p:pic>
      <p:sp>
        <p:nvSpPr>
          <p:cNvPr id="11" name="Text 6"/>
          <p:cNvSpPr/>
          <p:nvPr/>
        </p:nvSpPr>
        <p:spPr>
          <a:xfrm>
            <a:off x="707231" y="2276289"/>
            <a:ext cx="209136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Gestione della memoria:</a:t>
            </a:r>
            <a:endParaRPr lang="en-US" sz="1350" dirty="0"/>
          </a:p>
        </p:txBody>
      </p:sp>
      <p:sp>
        <p:nvSpPr>
          <p:cNvPr id="12" name="Text 7"/>
          <p:cNvSpPr/>
          <p:nvPr/>
        </p:nvSpPr>
        <p:spPr>
          <a:xfrm>
            <a:off x="2798592" y="2276289"/>
            <a:ext cx="65856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RNN ha </a:t>
            </a:r>
            <a:endParaRPr lang="en-US" sz="1350" dirty="0"/>
          </a:p>
        </p:txBody>
      </p:sp>
      <p:sp>
        <p:nvSpPr>
          <p:cNvPr id="13" name="Text 8"/>
          <p:cNvSpPr/>
          <p:nvPr/>
        </p:nvSpPr>
        <p:spPr>
          <a:xfrm>
            <a:off x="707231" y="2516302"/>
            <a:ext cx="316172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memoria a breve termine, LSTM eccelle </a:t>
            </a:r>
            <a:endParaRPr lang="en-US" sz="1350" dirty="0"/>
          </a:p>
        </p:txBody>
      </p:sp>
      <p:sp>
        <p:nvSpPr>
          <p:cNvPr id="14" name="Text 9"/>
          <p:cNvSpPr/>
          <p:nvPr/>
        </p:nvSpPr>
        <p:spPr>
          <a:xfrm>
            <a:off x="707231" y="2756315"/>
            <a:ext cx="342746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nelle dipendenze a lungo termine grazie al </a:t>
            </a:r>
            <a:endParaRPr lang="en-US" sz="1350" dirty="0"/>
          </a:p>
        </p:txBody>
      </p:sp>
      <p:sp>
        <p:nvSpPr>
          <p:cNvPr id="15" name="Text 10"/>
          <p:cNvSpPr/>
          <p:nvPr/>
        </p:nvSpPr>
        <p:spPr>
          <a:xfrm>
            <a:off x="707231" y="2996329"/>
            <a:ext cx="303743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cell state, GRU offre un compromesso </a:t>
            </a:r>
            <a:endParaRPr lang="en-US" sz="1350" dirty="0"/>
          </a:p>
        </p:txBody>
      </p:sp>
      <p:sp>
        <p:nvSpPr>
          <p:cNvPr id="16" name="Text 11"/>
          <p:cNvSpPr/>
          <p:nvPr/>
        </p:nvSpPr>
        <p:spPr>
          <a:xfrm>
            <a:off x="707231" y="3236342"/>
            <a:ext cx="74668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efficiente </a:t>
            </a:r>
            <a:endParaRPr lang="en-US" sz="1350" dirty="0"/>
          </a:p>
        </p:txBody>
      </p:sp>
      <p:pic>
        <p:nvPicPr>
          <p:cNvPr id="17" name="Image 3" descr="preencoded.png"/>
          <p:cNvPicPr>
            <a:picLocks noChangeAspect="1"/>
          </p:cNvPicPr>
          <p:nvPr/>
        </p:nvPicPr>
        <p:blipFill>
          <a:blip r:embed="rId6"/>
          <a:stretch>
            <a:fillRect/>
          </a:stretch>
        </p:blipFill>
        <p:spPr>
          <a:xfrm>
            <a:off x="428625" y="3722815"/>
            <a:ext cx="214313" cy="171450"/>
          </a:xfrm>
          <a:prstGeom prst="rect">
            <a:avLst/>
          </a:prstGeom>
        </p:spPr>
      </p:pic>
      <p:sp>
        <p:nvSpPr>
          <p:cNvPr id="18" name="Text 12"/>
          <p:cNvSpPr/>
          <p:nvPr/>
        </p:nvSpPr>
        <p:spPr>
          <a:xfrm>
            <a:off x="707231" y="3690668"/>
            <a:ext cx="2138855"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Meccanismo di controllo:</a:t>
            </a:r>
            <a:endParaRPr lang="en-US" sz="1350" dirty="0"/>
          </a:p>
        </p:txBody>
      </p:sp>
      <p:sp>
        <p:nvSpPr>
          <p:cNvPr id="19" name="Text 13"/>
          <p:cNvSpPr/>
          <p:nvPr/>
        </p:nvSpPr>
        <p:spPr>
          <a:xfrm>
            <a:off x="2846087" y="3690668"/>
            <a:ext cx="101876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RNN non ha </a:t>
            </a:r>
            <a:endParaRPr lang="en-US" sz="1350" dirty="0"/>
          </a:p>
        </p:txBody>
      </p:sp>
      <p:sp>
        <p:nvSpPr>
          <p:cNvPr id="20" name="Text 14"/>
          <p:cNvSpPr/>
          <p:nvPr/>
        </p:nvSpPr>
        <p:spPr>
          <a:xfrm>
            <a:off x="707231" y="3930681"/>
            <a:ext cx="305303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meccanismi di filtraggio, LSTM utilizza </a:t>
            </a:r>
            <a:endParaRPr lang="en-US" sz="1350" dirty="0"/>
          </a:p>
        </p:txBody>
      </p:sp>
      <p:sp>
        <p:nvSpPr>
          <p:cNvPr id="21" name="Text 15"/>
          <p:cNvSpPr/>
          <p:nvPr/>
        </p:nvSpPr>
        <p:spPr>
          <a:xfrm>
            <a:off x="707231" y="4170694"/>
            <a:ext cx="337210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forget/input/output gate, GRU combina le </a:t>
            </a:r>
            <a:endParaRPr lang="en-US" sz="1350" dirty="0"/>
          </a:p>
        </p:txBody>
      </p:sp>
      <p:sp>
        <p:nvSpPr>
          <p:cNvPr id="22" name="Text 16"/>
          <p:cNvSpPr/>
          <p:nvPr/>
        </p:nvSpPr>
        <p:spPr>
          <a:xfrm>
            <a:off x="707231" y="4410708"/>
            <a:ext cx="275453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funzionalità in update e reset gate </a:t>
            </a:r>
            <a:endParaRPr lang="en-US" sz="1350" dirty="0"/>
          </a:p>
        </p:txBody>
      </p:sp>
      <p:pic>
        <p:nvPicPr>
          <p:cNvPr id="23" name="Image 4" descr="preencoded.png"/>
          <p:cNvPicPr>
            <a:picLocks noChangeAspect="1"/>
          </p:cNvPicPr>
          <p:nvPr/>
        </p:nvPicPr>
        <p:blipFill>
          <a:blip r:embed="rId7"/>
          <a:stretch>
            <a:fillRect/>
          </a:stretch>
        </p:blipFill>
        <p:spPr>
          <a:xfrm>
            <a:off x="4637549" y="1374363"/>
            <a:ext cx="4012276" cy="32146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531886"/>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Confronto Pratico</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92881" cy="171450"/>
          </a:xfrm>
          <a:prstGeom prst="rect">
            <a:avLst/>
          </a:prstGeom>
        </p:spPr>
      </p:pic>
      <p:sp>
        <p:nvSpPr>
          <p:cNvPr id="5" name="Text 1"/>
          <p:cNvSpPr/>
          <p:nvPr/>
        </p:nvSpPr>
        <p:spPr>
          <a:xfrm>
            <a:off x="707231" y="1101923"/>
            <a:ext cx="1160050"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Performance:</a:t>
            </a:r>
            <a:endParaRPr lang="en-US" sz="1350" dirty="0"/>
          </a:p>
        </p:txBody>
      </p:sp>
      <p:sp>
        <p:nvSpPr>
          <p:cNvPr id="6" name="Text 2"/>
          <p:cNvSpPr/>
          <p:nvPr/>
        </p:nvSpPr>
        <p:spPr>
          <a:xfrm>
            <a:off x="1867281" y="1101923"/>
            <a:ext cx="166907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LSTM e GRU offrono </a:t>
            </a:r>
            <a:endParaRPr lang="en-US" sz="1350" dirty="0"/>
          </a:p>
        </p:txBody>
      </p:sp>
      <p:sp>
        <p:nvSpPr>
          <p:cNvPr id="7" name="Text 3"/>
          <p:cNvSpPr/>
          <p:nvPr/>
        </p:nvSpPr>
        <p:spPr>
          <a:xfrm>
            <a:off x="707231" y="1341937"/>
            <a:ext cx="340996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accuratezza simile su molti task, entrambe </a:t>
            </a:r>
            <a:endParaRPr lang="en-US" sz="1350" dirty="0"/>
          </a:p>
        </p:txBody>
      </p:sp>
      <p:sp>
        <p:nvSpPr>
          <p:cNvPr id="8" name="Text 4"/>
          <p:cNvSpPr/>
          <p:nvPr/>
        </p:nvSpPr>
        <p:spPr>
          <a:xfrm>
            <a:off x="707231" y="1581950"/>
            <a:ext cx="298100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significativamente superiori alle RNN </a:t>
            </a:r>
            <a:endParaRPr lang="en-US" sz="1350" dirty="0"/>
          </a:p>
        </p:txBody>
      </p:sp>
      <p:sp>
        <p:nvSpPr>
          <p:cNvPr id="9" name="Text 5"/>
          <p:cNvSpPr/>
          <p:nvPr/>
        </p:nvSpPr>
        <p:spPr>
          <a:xfrm>
            <a:off x="707231" y="1821963"/>
            <a:ext cx="237683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standard su sequenze lunghe </a:t>
            </a:r>
            <a:endParaRPr lang="en-US" sz="1350" dirty="0"/>
          </a:p>
        </p:txBody>
      </p:sp>
      <p:pic>
        <p:nvPicPr>
          <p:cNvPr id="10" name="Image 2" descr="preencoded.png"/>
          <p:cNvPicPr>
            <a:picLocks noChangeAspect="1"/>
          </p:cNvPicPr>
          <p:nvPr/>
        </p:nvPicPr>
        <p:blipFill>
          <a:blip r:embed="rId5"/>
          <a:stretch>
            <a:fillRect/>
          </a:stretch>
        </p:blipFill>
        <p:spPr>
          <a:xfrm>
            <a:off x="428625" y="2308436"/>
            <a:ext cx="171450" cy="171450"/>
          </a:xfrm>
          <a:prstGeom prst="rect">
            <a:avLst/>
          </a:prstGeom>
        </p:spPr>
      </p:pic>
      <p:sp>
        <p:nvSpPr>
          <p:cNvPr id="11" name="Text 6"/>
          <p:cNvSpPr/>
          <p:nvPr/>
        </p:nvSpPr>
        <p:spPr>
          <a:xfrm>
            <a:off x="707231" y="2276289"/>
            <a:ext cx="1507415"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Tempi di training:</a:t>
            </a:r>
            <a:endParaRPr lang="en-US" sz="1350" dirty="0"/>
          </a:p>
        </p:txBody>
      </p:sp>
      <p:sp>
        <p:nvSpPr>
          <p:cNvPr id="12" name="Text 7"/>
          <p:cNvSpPr/>
          <p:nvPr/>
        </p:nvSpPr>
        <p:spPr>
          <a:xfrm>
            <a:off x="2214646" y="2276289"/>
            <a:ext cx="188031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GRU generalmente più </a:t>
            </a:r>
            <a:endParaRPr lang="en-US" sz="1350" dirty="0"/>
          </a:p>
        </p:txBody>
      </p:sp>
      <p:sp>
        <p:nvSpPr>
          <p:cNvPr id="13" name="Text 8"/>
          <p:cNvSpPr/>
          <p:nvPr/>
        </p:nvSpPr>
        <p:spPr>
          <a:xfrm>
            <a:off x="707231" y="2516302"/>
            <a:ext cx="338443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veloci da addestrare rispetto a LSTM (circa </a:t>
            </a:r>
            <a:endParaRPr lang="en-US" sz="1350" dirty="0"/>
          </a:p>
        </p:txBody>
      </p:sp>
      <p:sp>
        <p:nvSpPr>
          <p:cNvPr id="14" name="Text 9"/>
          <p:cNvSpPr/>
          <p:nvPr/>
        </p:nvSpPr>
        <p:spPr>
          <a:xfrm>
            <a:off x="707231" y="2756315"/>
            <a:ext cx="277836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20-30% più rapide), mentre le RNN </a:t>
            </a:r>
            <a:endParaRPr lang="en-US" sz="1350" dirty="0"/>
          </a:p>
        </p:txBody>
      </p:sp>
      <p:sp>
        <p:nvSpPr>
          <p:cNvPr id="15" name="Text 10"/>
          <p:cNvSpPr/>
          <p:nvPr/>
        </p:nvSpPr>
        <p:spPr>
          <a:xfrm>
            <a:off x="707231" y="2996329"/>
            <a:ext cx="296164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standard sono le più veloci ma meno </a:t>
            </a:r>
            <a:endParaRPr lang="en-US" sz="1350" dirty="0"/>
          </a:p>
        </p:txBody>
      </p:sp>
      <p:sp>
        <p:nvSpPr>
          <p:cNvPr id="16" name="Text 11"/>
          <p:cNvSpPr/>
          <p:nvPr/>
        </p:nvSpPr>
        <p:spPr>
          <a:xfrm>
            <a:off x="707231" y="3236342"/>
            <a:ext cx="56391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efficaci </a:t>
            </a:r>
            <a:endParaRPr lang="en-US" sz="1350" dirty="0"/>
          </a:p>
        </p:txBody>
      </p:sp>
      <p:pic>
        <p:nvPicPr>
          <p:cNvPr id="17" name="Image 3" descr="preencoded.png"/>
          <p:cNvPicPr>
            <a:picLocks noChangeAspect="1"/>
          </p:cNvPicPr>
          <p:nvPr/>
        </p:nvPicPr>
        <p:blipFill>
          <a:blip r:embed="rId6"/>
          <a:stretch>
            <a:fillRect/>
          </a:stretch>
        </p:blipFill>
        <p:spPr>
          <a:xfrm>
            <a:off x="428625" y="3722815"/>
            <a:ext cx="192881" cy="171450"/>
          </a:xfrm>
          <a:prstGeom prst="rect">
            <a:avLst/>
          </a:prstGeom>
        </p:spPr>
      </p:pic>
      <p:sp>
        <p:nvSpPr>
          <p:cNvPr id="18" name="Text 12"/>
          <p:cNvSpPr/>
          <p:nvPr/>
        </p:nvSpPr>
        <p:spPr>
          <a:xfrm>
            <a:off x="707231" y="3690668"/>
            <a:ext cx="251365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Complessità computazionale:</a:t>
            </a:r>
            <a:endParaRPr lang="en-US" sz="1350" dirty="0"/>
          </a:p>
        </p:txBody>
      </p:sp>
      <p:sp>
        <p:nvSpPr>
          <p:cNvPr id="19" name="Text 13"/>
          <p:cNvSpPr/>
          <p:nvPr/>
        </p:nvSpPr>
        <p:spPr>
          <a:xfrm>
            <a:off x="3220882" y="3690668"/>
            <a:ext cx="4118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RNN </a:t>
            </a:r>
            <a:endParaRPr lang="en-US" sz="1350" dirty="0"/>
          </a:p>
        </p:txBody>
      </p:sp>
      <p:sp>
        <p:nvSpPr>
          <p:cNvPr id="20" name="Text 14"/>
          <p:cNvSpPr/>
          <p:nvPr/>
        </p:nvSpPr>
        <p:spPr>
          <a:xfrm>
            <a:off x="707231" y="3930681"/>
            <a:ext cx="309469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standard hanno la minore complessità </a:t>
            </a:r>
            <a:endParaRPr lang="en-US" sz="1350" dirty="0"/>
          </a:p>
        </p:txBody>
      </p:sp>
      <p:sp>
        <p:nvSpPr>
          <p:cNvPr id="21" name="Text 15"/>
          <p:cNvSpPr/>
          <p:nvPr/>
        </p:nvSpPr>
        <p:spPr>
          <a:xfrm>
            <a:off x="707231" y="4170694"/>
            <a:ext cx="300690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(O(n)), seguite da GRU (O(3n)) e infine </a:t>
            </a:r>
            <a:endParaRPr lang="en-US" sz="1350" dirty="0"/>
          </a:p>
        </p:txBody>
      </p:sp>
      <p:sp>
        <p:nvSpPr>
          <p:cNvPr id="22" name="Text 16"/>
          <p:cNvSpPr/>
          <p:nvPr/>
        </p:nvSpPr>
        <p:spPr>
          <a:xfrm>
            <a:off x="707231" y="4410708"/>
            <a:ext cx="340876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LSTM (O(4n)), dove n è la dimensione dello </a:t>
            </a:r>
            <a:endParaRPr lang="en-US" sz="1350" dirty="0"/>
          </a:p>
        </p:txBody>
      </p:sp>
      <p:sp>
        <p:nvSpPr>
          <p:cNvPr id="23" name="Text 17"/>
          <p:cNvSpPr/>
          <p:nvPr/>
        </p:nvSpPr>
        <p:spPr>
          <a:xfrm>
            <a:off x="707231" y="4650721"/>
            <a:ext cx="116845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stato nascosto </a:t>
            </a:r>
            <a:endParaRPr lang="en-US" sz="1350" dirty="0"/>
          </a:p>
        </p:txBody>
      </p:sp>
      <p:sp>
        <p:nvSpPr>
          <p:cNvPr id="24" name="Text 18"/>
          <p:cNvSpPr/>
          <p:nvPr/>
        </p:nvSpPr>
        <p:spPr>
          <a:xfrm>
            <a:off x="5439017" y="1100138"/>
            <a:ext cx="2409313"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Confronto di performance e risorse</a:t>
            </a:r>
            <a:endParaRPr lang="en-US" sz="1046" dirty="0"/>
          </a:p>
        </p:txBody>
      </p:sp>
      <p:pic>
        <p:nvPicPr>
          <p:cNvPr id="25"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Quando Usare Ciascun Modello</a:t>
            </a:r>
            <a:endParaRPr lang="en-US" sz="2025" dirty="0"/>
          </a:p>
        </p:txBody>
      </p:sp>
      <p:pic>
        <p:nvPicPr>
          <p:cNvPr id="4" name="Image 1" descr="preencoded.png"/>
          <p:cNvPicPr>
            <a:picLocks noChangeAspect="1"/>
          </p:cNvPicPr>
          <p:nvPr/>
        </p:nvPicPr>
        <p:blipFill>
          <a:blip r:embed="rId4"/>
          <a:stretch>
            <a:fillRect/>
          </a:stretch>
        </p:blipFill>
        <p:spPr>
          <a:xfrm>
            <a:off x="428625" y="1134070"/>
            <a:ext cx="214313" cy="171450"/>
          </a:xfrm>
          <a:prstGeom prst="rect">
            <a:avLst/>
          </a:prstGeom>
        </p:spPr>
      </p:pic>
      <p:sp>
        <p:nvSpPr>
          <p:cNvPr id="5" name="Text 1"/>
          <p:cNvSpPr/>
          <p:nvPr/>
        </p:nvSpPr>
        <p:spPr>
          <a:xfrm>
            <a:off x="707231" y="1101923"/>
            <a:ext cx="126547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RNN Standard:</a:t>
            </a:r>
            <a:endParaRPr lang="en-US" sz="1350" dirty="0"/>
          </a:p>
        </p:txBody>
      </p:sp>
      <p:sp>
        <p:nvSpPr>
          <p:cNvPr id="6" name="Text 2"/>
          <p:cNvSpPr/>
          <p:nvPr/>
        </p:nvSpPr>
        <p:spPr>
          <a:xfrm>
            <a:off x="1972707" y="1101923"/>
            <a:ext cx="211622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Ideale per sequenze brevi </a:t>
            </a:r>
            <a:endParaRPr lang="en-US" sz="1350" dirty="0"/>
          </a:p>
        </p:txBody>
      </p:sp>
      <p:sp>
        <p:nvSpPr>
          <p:cNvPr id="7" name="Text 3"/>
          <p:cNvSpPr/>
          <p:nvPr/>
        </p:nvSpPr>
        <p:spPr>
          <a:xfrm>
            <a:off x="707231" y="1341937"/>
            <a:ext cx="255428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e semplici, quando la velocità di </a:t>
            </a:r>
            <a:endParaRPr lang="en-US" sz="1350" dirty="0"/>
          </a:p>
        </p:txBody>
      </p:sp>
      <p:sp>
        <p:nvSpPr>
          <p:cNvPr id="8" name="Text 4"/>
          <p:cNvSpPr/>
          <p:nvPr/>
        </p:nvSpPr>
        <p:spPr>
          <a:xfrm>
            <a:off x="707231" y="1581950"/>
            <a:ext cx="31562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addestramento è prioritaria e le risorse </a:t>
            </a:r>
            <a:endParaRPr lang="en-US" sz="1350" dirty="0"/>
          </a:p>
        </p:txBody>
      </p:sp>
      <p:sp>
        <p:nvSpPr>
          <p:cNvPr id="9" name="Text 5"/>
          <p:cNvSpPr/>
          <p:nvPr/>
        </p:nvSpPr>
        <p:spPr>
          <a:xfrm>
            <a:off x="707231" y="1821963"/>
            <a:ext cx="232933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computazionali sono limitate </a:t>
            </a:r>
            <a:endParaRPr lang="en-US" sz="1350" dirty="0"/>
          </a:p>
        </p:txBody>
      </p:sp>
      <p:pic>
        <p:nvPicPr>
          <p:cNvPr id="10" name="Image 2" descr="preencoded.png"/>
          <p:cNvPicPr>
            <a:picLocks noChangeAspect="1"/>
          </p:cNvPicPr>
          <p:nvPr/>
        </p:nvPicPr>
        <p:blipFill>
          <a:blip r:embed="rId5"/>
          <a:stretch>
            <a:fillRect/>
          </a:stretch>
        </p:blipFill>
        <p:spPr>
          <a:xfrm>
            <a:off x="428625" y="2308436"/>
            <a:ext cx="192881" cy="171450"/>
          </a:xfrm>
          <a:prstGeom prst="rect">
            <a:avLst/>
          </a:prstGeom>
        </p:spPr>
      </p:pic>
      <p:sp>
        <p:nvSpPr>
          <p:cNvPr id="11" name="Text 6"/>
          <p:cNvSpPr/>
          <p:nvPr/>
        </p:nvSpPr>
        <p:spPr>
          <a:xfrm>
            <a:off x="707231" y="2276289"/>
            <a:ext cx="50115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LSTM:</a:t>
            </a:r>
            <a:endParaRPr lang="en-US" sz="1350" dirty="0"/>
          </a:p>
        </p:txBody>
      </p:sp>
      <p:sp>
        <p:nvSpPr>
          <p:cNvPr id="12" name="Text 7"/>
          <p:cNvSpPr/>
          <p:nvPr/>
        </p:nvSpPr>
        <p:spPr>
          <a:xfrm>
            <a:off x="1208382" y="2276289"/>
            <a:ext cx="239466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Ottimale per sequenze molto </a:t>
            </a:r>
            <a:endParaRPr lang="en-US" sz="1350" dirty="0"/>
          </a:p>
        </p:txBody>
      </p:sp>
      <p:sp>
        <p:nvSpPr>
          <p:cNvPr id="13" name="Text 8"/>
          <p:cNvSpPr/>
          <p:nvPr/>
        </p:nvSpPr>
        <p:spPr>
          <a:xfrm>
            <a:off x="707231" y="2516302"/>
            <a:ext cx="335613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lunghe e complesse, quando è necessaria </a:t>
            </a:r>
            <a:endParaRPr lang="en-US" sz="1350" dirty="0"/>
          </a:p>
        </p:txBody>
      </p:sp>
      <p:sp>
        <p:nvSpPr>
          <p:cNvPr id="14" name="Text 9"/>
          <p:cNvSpPr/>
          <p:nvPr/>
        </p:nvSpPr>
        <p:spPr>
          <a:xfrm>
            <a:off x="707231" y="2756315"/>
            <a:ext cx="31574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la massima accuratezza e la gestione di </a:t>
            </a:r>
            <a:endParaRPr lang="en-US" sz="1350" dirty="0"/>
          </a:p>
        </p:txBody>
      </p:sp>
      <p:sp>
        <p:nvSpPr>
          <p:cNvPr id="15" name="Text 10"/>
          <p:cNvSpPr/>
          <p:nvPr/>
        </p:nvSpPr>
        <p:spPr>
          <a:xfrm>
            <a:off x="707231" y="2996329"/>
            <a:ext cx="294277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dipendenze a lungo termine è critica </a:t>
            </a:r>
            <a:endParaRPr lang="en-US" sz="1350" dirty="0"/>
          </a:p>
        </p:txBody>
      </p:sp>
      <p:pic>
        <p:nvPicPr>
          <p:cNvPr id="16" name="Image 3" descr="preencoded.png"/>
          <p:cNvPicPr>
            <a:picLocks noChangeAspect="1"/>
          </p:cNvPicPr>
          <p:nvPr/>
        </p:nvPicPr>
        <p:blipFill>
          <a:blip r:embed="rId6"/>
          <a:stretch>
            <a:fillRect/>
          </a:stretch>
        </p:blipFill>
        <p:spPr>
          <a:xfrm>
            <a:off x="428625" y="3482801"/>
            <a:ext cx="214313" cy="171450"/>
          </a:xfrm>
          <a:prstGeom prst="rect">
            <a:avLst/>
          </a:prstGeom>
        </p:spPr>
      </p:pic>
      <p:sp>
        <p:nvSpPr>
          <p:cNvPr id="17" name="Text 11"/>
          <p:cNvSpPr/>
          <p:nvPr/>
        </p:nvSpPr>
        <p:spPr>
          <a:xfrm>
            <a:off x="707231" y="3450654"/>
            <a:ext cx="41578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GRU:</a:t>
            </a:r>
            <a:endParaRPr lang="en-US" sz="1350" dirty="0"/>
          </a:p>
        </p:txBody>
      </p:sp>
      <p:sp>
        <p:nvSpPr>
          <p:cNvPr id="18" name="Text 12"/>
          <p:cNvSpPr/>
          <p:nvPr/>
        </p:nvSpPr>
        <p:spPr>
          <a:xfrm>
            <a:off x="1123020" y="3450654"/>
            <a:ext cx="296954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Soluzione equilibrata per la maggior </a:t>
            </a:r>
            <a:endParaRPr lang="en-US" sz="1350" dirty="0"/>
          </a:p>
        </p:txBody>
      </p:sp>
      <p:sp>
        <p:nvSpPr>
          <p:cNvPr id="19" name="Text 13"/>
          <p:cNvSpPr/>
          <p:nvPr/>
        </p:nvSpPr>
        <p:spPr>
          <a:xfrm>
            <a:off x="707231" y="3690668"/>
            <a:ext cx="344906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parte delle applicazioni pratiche, quando si </a:t>
            </a:r>
            <a:endParaRPr lang="en-US" sz="1350" dirty="0"/>
          </a:p>
        </p:txBody>
      </p:sp>
      <p:sp>
        <p:nvSpPr>
          <p:cNvPr id="20" name="Text 14"/>
          <p:cNvSpPr/>
          <p:nvPr/>
        </p:nvSpPr>
        <p:spPr>
          <a:xfrm>
            <a:off x="707231" y="3930681"/>
            <a:ext cx="327418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cerca un compromesso tra accuratezza e </a:t>
            </a:r>
            <a:endParaRPr lang="en-US" sz="1350" dirty="0"/>
          </a:p>
        </p:txBody>
      </p:sp>
      <p:sp>
        <p:nvSpPr>
          <p:cNvPr id="21" name="Text 15"/>
          <p:cNvSpPr/>
          <p:nvPr/>
        </p:nvSpPr>
        <p:spPr>
          <a:xfrm>
            <a:off x="707231" y="4170694"/>
            <a:ext cx="209512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velocità di addestramento </a:t>
            </a:r>
            <a:endParaRPr lang="en-US" sz="1350" dirty="0"/>
          </a:p>
        </p:txBody>
      </p:sp>
      <p:sp>
        <p:nvSpPr>
          <p:cNvPr id="22" name="Text 16"/>
          <p:cNvSpPr/>
          <p:nvPr/>
        </p:nvSpPr>
        <p:spPr>
          <a:xfrm>
            <a:off x="5025963" y="1100138"/>
            <a:ext cx="3235421"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Guida alla scelta del modello in base ai requisiti</a:t>
            </a:r>
            <a:endParaRPr lang="en-US" sz="1046" dirty="0"/>
          </a:p>
        </p:txBody>
      </p:sp>
      <p:pic>
        <p:nvPicPr>
          <p:cNvPr id="23"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771899"/>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Esempio Pipeline Completa</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50019" cy="171450"/>
          </a:xfrm>
          <a:prstGeom prst="rect">
            <a:avLst/>
          </a:prstGeom>
        </p:spPr>
      </p:pic>
      <p:sp>
        <p:nvSpPr>
          <p:cNvPr id="5" name="Text 1"/>
          <p:cNvSpPr/>
          <p:nvPr/>
        </p:nvSpPr>
        <p:spPr>
          <a:xfrm>
            <a:off x="707231" y="1101923"/>
            <a:ext cx="2519483"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Acquisizione e preprocessing:</a:t>
            </a:r>
            <a:endParaRPr lang="en-US" sz="1350" dirty="0"/>
          </a:p>
        </p:txBody>
      </p:sp>
      <p:sp>
        <p:nvSpPr>
          <p:cNvPr id="6" name="Text 2"/>
          <p:cNvSpPr/>
          <p:nvPr/>
        </p:nvSpPr>
        <p:spPr>
          <a:xfrm>
            <a:off x="3226715" y="1101923"/>
            <a:ext cx="71805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Raccolta </a:t>
            </a:r>
            <a:endParaRPr lang="en-US" sz="1350" dirty="0"/>
          </a:p>
        </p:txBody>
      </p:sp>
      <p:sp>
        <p:nvSpPr>
          <p:cNvPr id="7" name="Text 3"/>
          <p:cNvSpPr/>
          <p:nvPr/>
        </p:nvSpPr>
        <p:spPr>
          <a:xfrm>
            <a:off x="707231" y="1341937"/>
            <a:ext cx="220298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dei dati sequenziali, pulizia, </a:t>
            </a:r>
            <a:endParaRPr lang="en-US" sz="1350" dirty="0"/>
          </a:p>
        </p:txBody>
      </p:sp>
      <p:sp>
        <p:nvSpPr>
          <p:cNvPr id="8" name="Text 4"/>
          <p:cNvSpPr/>
          <p:nvPr/>
        </p:nvSpPr>
        <p:spPr>
          <a:xfrm>
            <a:off x="707231" y="1581950"/>
            <a:ext cx="296610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normalizzazione, tokenizzazione (per </a:t>
            </a:r>
            <a:endParaRPr lang="en-US" sz="1350" dirty="0"/>
          </a:p>
        </p:txBody>
      </p:sp>
      <p:sp>
        <p:nvSpPr>
          <p:cNvPr id="9" name="Text 5"/>
          <p:cNvSpPr/>
          <p:nvPr/>
        </p:nvSpPr>
        <p:spPr>
          <a:xfrm>
            <a:off x="707231" y="1821963"/>
            <a:ext cx="269126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testo) o segmentazione (per serie </a:t>
            </a:r>
            <a:endParaRPr lang="en-US" sz="1350" dirty="0"/>
          </a:p>
        </p:txBody>
      </p:sp>
      <p:sp>
        <p:nvSpPr>
          <p:cNvPr id="10" name="Text 6"/>
          <p:cNvSpPr/>
          <p:nvPr/>
        </p:nvSpPr>
        <p:spPr>
          <a:xfrm>
            <a:off x="707231" y="2061976"/>
            <a:ext cx="83154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temporali) </a:t>
            </a:r>
            <a:endParaRPr lang="en-US" sz="1350" dirty="0"/>
          </a:p>
        </p:txBody>
      </p:sp>
      <p:pic>
        <p:nvPicPr>
          <p:cNvPr id="11" name="Image 2" descr="preencoded.png"/>
          <p:cNvPicPr>
            <a:picLocks noChangeAspect="1"/>
          </p:cNvPicPr>
          <p:nvPr/>
        </p:nvPicPr>
        <p:blipFill>
          <a:blip r:embed="rId5"/>
          <a:stretch>
            <a:fillRect/>
          </a:stretch>
        </p:blipFill>
        <p:spPr>
          <a:xfrm>
            <a:off x="428625" y="2548449"/>
            <a:ext cx="214313" cy="171450"/>
          </a:xfrm>
          <a:prstGeom prst="rect">
            <a:avLst/>
          </a:prstGeom>
        </p:spPr>
      </p:pic>
      <p:sp>
        <p:nvSpPr>
          <p:cNvPr id="12" name="Text 7"/>
          <p:cNvSpPr/>
          <p:nvPr/>
        </p:nvSpPr>
        <p:spPr>
          <a:xfrm>
            <a:off x="707231" y="2516302"/>
            <a:ext cx="207199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Modellazione e training:</a:t>
            </a:r>
            <a:endParaRPr lang="en-US" sz="1350" dirty="0"/>
          </a:p>
        </p:txBody>
      </p:sp>
      <p:sp>
        <p:nvSpPr>
          <p:cNvPr id="13" name="Text 8"/>
          <p:cNvSpPr/>
          <p:nvPr/>
        </p:nvSpPr>
        <p:spPr>
          <a:xfrm>
            <a:off x="2779226" y="2516302"/>
            <a:ext cx="80582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Selezione </a:t>
            </a:r>
            <a:endParaRPr lang="en-US" sz="1350" dirty="0"/>
          </a:p>
        </p:txBody>
      </p:sp>
      <p:sp>
        <p:nvSpPr>
          <p:cNvPr id="14" name="Text 9"/>
          <p:cNvSpPr/>
          <p:nvPr/>
        </p:nvSpPr>
        <p:spPr>
          <a:xfrm>
            <a:off x="707231" y="2756315"/>
            <a:ext cx="226777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dell'architettura appropriata </a:t>
            </a:r>
            <a:endParaRPr lang="en-US" sz="1350" dirty="0"/>
          </a:p>
        </p:txBody>
      </p:sp>
      <p:sp>
        <p:nvSpPr>
          <p:cNvPr id="15" name="Text 10"/>
          <p:cNvSpPr/>
          <p:nvPr/>
        </p:nvSpPr>
        <p:spPr>
          <a:xfrm>
            <a:off x="707231" y="2996329"/>
            <a:ext cx="236653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(RNN/LSTM/GRU), definizione </a:t>
            </a:r>
            <a:endParaRPr lang="en-US" sz="1350" dirty="0"/>
          </a:p>
        </p:txBody>
      </p:sp>
      <p:sp>
        <p:nvSpPr>
          <p:cNvPr id="16" name="Text 11"/>
          <p:cNvSpPr/>
          <p:nvPr/>
        </p:nvSpPr>
        <p:spPr>
          <a:xfrm>
            <a:off x="707231" y="3236342"/>
            <a:ext cx="311252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dell'iperparametri, addestramento con </a:t>
            </a:r>
            <a:endParaRPr lang="en-US" sz="1350" dirty="0"/>
          </a:p>
        </p:txBody>
      </p:sp>
      <p:sp>
        <p:nvSpPr>
          <p:cNvPr id="17" name="Text 12"/>
          <p:cNvSpPr/>
          <p:nvPr/>
        </p:nvSpPr>
        <p:spPr>
          <a:xfrm>
            <a:off x="707231" y="3476355"/>
            <a:ext cx="173353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validazione incrociata </a:t>
            </a:r>
            <a:endParaRPr lang="en-US" sz="1350" dirty="0"/>
          </a:p>
        </p:txBody>
      </p:sp>
      <p:pic>
        <p:nvPicPr>
          <p:cNvPr id="18" name="Image 3" descr="preencoded.png"/>
          <p:cNvPicPr>
            <a:picLocks noChangeAspect="1"/>
          </p:cNvPicPr>
          <p:nvPr/>
        </p:nvPicPr>
        <p:blipFill>
          <a:blip r:embed="rId6"/>
          <a:stretch>
            <a:fillRect/>
          </a:stretch>
        </p:blipFill>
        <p:spPr>
          <a:xfrm>
            <a:off x="428625" y="3962828"/>
            <a:ext cx="171450" cy="171450"/>
          </a:xfrm>
          <a:prstGeom prst="rect">
            <a:avLst/>
          </a:prstGeom>
        </p:spPr>
      </p:pic>
      <p:sp>
        <p:nvSpPr>
          <p:cNvPr id="19" name="Text 13"/>
          <p:cNvSpPr/>
          <p:nvPr/>
        </p:nvSpPr>
        <p:spPr>
          <a:xfrm>
            <a:off x="707231" y="3930681"/>
            <a:ext cx="258667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Valutazione e interpretazione:</a:t>
            </a:r>
            <a:endParaRPr lang="en-US" sz="1350" dirty="0"/>
          </a:p>
        </p:txBody>
      </p:sp>
      <p:sp>
        <p:nvSpPr>
          <p:cNvPr id="20" name="Text 14"/>
          <p:cNvSpPr/>
          <p:nvPr/>
        </p:nvSpPr>
        <p:spPr>
          <a:xfrm>
            <a:off x="3293911" y="3930681"/>
            <a:ext cx="57110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Analisi </a:t>
            </a:r>
            <a:endParaRPr lang="en-US" sz="1350" dirty="0"/>
          </a:p>
        </p:txBody>
      </p:sp>
      <p:sp>
        <p:nvSpPr>
          <p:cNvPr id="21" name="Text 15"/>
          <p:cNvSpPr/>
          <p:nvPr/>
        </p:nvSpPr>
        <p:spPr>
          <a:xfrm>
            <a:off x="707231" y="4170694"/>
            <a:ext cx="258514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delle performance su set di test, </a:t>
            </a:r>
            <a:endParaRPr lang="en-US" sz="1350" dirty="0"/>
          </a:p>
        </p:txBody>
      </p:sp>
      <p:sp>
        <p:nvSpPr>
          <p:cNvPr id="22" name="Text 16"/>
          <p:cNvSpPr/>
          <p:nvPr/>
        </p:nvSpPr>
        <p:spPr>
          <a:xfrm>
            <a:off x="707231" y="4410708"/>
            <a:ext cx="251295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visualizzazione delle predizioni, </a:t>
            </a:r>
            <a:endParaRPr lang="en-US" sz="1350" dirty="0"/>
          </a:p>
        </p:txBody>
      </p:sp>
      <p:sp>
        <p:nvSpPr>
          <p:cNvPr id="23" name="Text 17"/>
          <p:cNvSpPr/>
          <p:nvPr/>
        </p:nvSpPr>
        <p:spPr>
          <a:xfrm>
            <a:off x="707231" y="4650721"/>
            <a:ext cx="309056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interpretazione degli stati nascosti per </a:t>
            </a:r>
            <a:endParaRPr lang="en-US" sz="1350" dirty="0"/>
          </a:p>
        </p:txBody>
      </p:sp>
      <p:sp>
        <p:nvSpPr>
          <p:cNvPr id="24" name="Text 18"/>
          <p:cNvSpPr/>
          <p:nvPr/>
        </p:nvSpPr>
        <p:spPr>
          <a:xfrm>
            <a:off x="707231" y="4890734"/>
            <a:ext cx="312966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comprendere il funzionamento interno </a:t>
            </a:r>
            <a:endParaRPr lang="en-US" sz="1350" dirty="0"/>
          </a:p>
        </p:txBody>
      </p:sp>
      <p:sp>
        <p:nvSpPr>
          <p:cNvPr id="25" name="Text 19"/>
          <p:cNvSpPr/>
          <p:nvPr/>
        </p:nvSpPr>
        <p:spPr>
          <a:xfrm>
            <a:off x="4961669" y="1100138"/>
            <a:ext cx="3364009"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Pipeline di elaborazione per reti neurali ricorrenti</a:t>
            </a:r>
            <a:endParaRPr lang="en-US" sz="1046" dirty="0"/>
          </a:p>
        </p:txBody>
      </p:sp>
      <p:pic>
        <p:nvPicPr>
          <p:cNvPr id="26" name="Image 4" descr="preencoded.png"/>
          <p:cNvPicPr>
            <a:picLocks noChangeAspect="1"/>
          </p:cNvPicPr>
          <p:nvPr/>
        </p:nvPicPr>
        <p:blipFill>
          <a:blip r:embed="rId7"/>
          <a:srcRect l="-4620"/>
          <a:stretch>
            <a:fillRect/>
          </a:stretch>
        </p:blipFill>
        <p:spPr>
          <a:xfrm>
            <a:off x="4380570" y="1457325"/>
            <a:ext cx="4334806" cy="28575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Visualizzazione Output</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71450" cy="171450"/>
          </a:xfrm>
          <a:prstGeom prst="rect">
            <a:avLst/>
          </a:prstGeom>
        </p:spPr>
      </p:pic>
      <p:sp>
        <p:nvSpPr>
          <p:cNvPr id="5" name="Text 1"/>
          <p:cNvSpPr/>
          <p:nvPr/>
        </p:nvSpPr>
        <p:spPr>
          <a:xfrm>
            <a:off x="707231" y="1101923"/>
            <a:ext cx="1668903"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Grafici di sequenza:</a:t>
            </a:r>
            <a:endParaRPr lang="en-US" sz="1350" dirty="0"/>
          </a:p>
        </p:txBody>
      </p:sp>
      <p:sp>
        <p:nvSpPr>
          <p:cNvPr id="6" name="Text 2"/>
          <p:cNvSpPr/>
          <p:nvPr/>
        </p:nvSpPr>
        <p:spPr>
          <a:xfrm>
            <a:off x="2376134" y="1101923"/>
            <a:ext cx="12529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Visualizzazione </a:t>
            </a:r>
            <a:endParaRPr lang="en-US" sz="1350" dirty="0"/>
          </a:p>
        </p:txBody>
      </p:sp>
      <p:sp>
        <p:nvSpPr>
          <p:cNvPr id="7" name="Text 3"/>
          <p:cNvSpPr/>
          <p:nvPr/>
        </p:nvSpPr>
        <p:spPr>
          <a:xfrm>
            <a:off x="707231" y="1341937"/>
            <a:ext cx="33480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dell'output predetto rispetto ai valori reali </a:t>
            </a:r>
            <a:endParaRPr lang="en-US" sz="1350" dirty="0"/>
          </a:p>
        </p:txBody>
      </p:sp>
      <p:sp>
        <p:nvSpPr>
          <p:cNvPr id="8" name="Text 4"/>
          <p:cNvSpPr/>
          <p:nvPr/>
        </p:nvSpPr>
        <p:spPr>
          <a:xfrm>
            <a:off x="707231" y="1581950"/>
            <a:ext cx="303210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per valutare l'accuratezza del modello </a:t>
            </a:r>
            <a:endParaRPr lang="en-US" sz="1350" dirty="0"/>
          </a:p>
        </p:txBody>
      </p:sp>
      <p:pic>
        <p:nvPicPr>
          <p:cNvPr id="9" name="Image 2" descr="preencoded.png"/>
          <p:cNvPicPr>
            <a:picLocks noChangeAspect="1"/>
          </p:cNvPicPr>
          <p:nvPr/>
        </p:nvPicPr>
        <p:blipFill>
          <a:blip r:embed="rId5"/>
          <a:stretch>
            <a:fillRect/>
          </a:stretch>
        </p:blipFill>
        <p:spPr>
          <a:xfrm>
            <a:off x="428625" y="2068423"/>
            <a:ext cx="171450" cy="171450"/>
          </a:xfrm>
          <a:prstGeom prst="rect">
            <a:avLst/>
          </a:prstGeom>
        </p:spPr>
      </p:pic>
      <p:sp>
        <p:nvSpPr>
          <p:cNvPr id="10" name="Text 5"/>
          <p:cNvSpPr/>
          <p:nvPr/>
        </p:nvSpPr>
        <p:spPr>
          <a:xfrm>
            <a:off x="707231" y="2036276"/>
            <a:ext cx="83978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Heatmap:</a:t>
            </a:r>
            <a:endParaRPr lang="en-US" sz="1350" dirty="0"/>
          </a:p>
        </p:txBody>
      </p:sp>
      <p:sp>
        <p:nvSpPr>
          <p:cNvPr id="11" name="Text 6"/>
          <p:cNvSpPr/>
          <p:nvPr/>
        </p:nvSpPr>
        <p:spPr>
          <a:xfrm>
            <a:off x="1547013" y="2036276"/>
            <a:ext cx="149642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Rappresentazione </a:t>
            </a:r>
            <a:endParaRPr lang="en-US" sz="1350" dirty="0"/>
          </a:p>
        </p:txBody>
      </p:sp>
      <p:sp>
        <p:nvSpPr>
          <p:cNvPr id="12" name="Text 7"/>
          <p:cNvSpPr/>
          <p:nvPr/>
        </p:nvSpPr>
        <p:spPr>
          <a:xfrm>
            <a:off x="707231" y="2276289"/>
            <a:ext cx="321588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dell'attivazione dei neuroni negli hidden </a:t>
            </a:r>
            <a:endParaRPr lang="en-US" sz="1350" dirty="0"/>
          </a:p>
        </p:txBody>
      </p:sp>
      <p:sp>
        <p:nvSpPr>
          <p:cNvPr id="13" name="Text 8"/>
          <p:cNvSpPr/>
          <p:nvPr/>
        </p:nvSpPr>
        <p:spPr>
          <a:xfrm>
            <a:off x="707231" y="2516302"/>
            <a:ext cx="344479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state, utile per interpretare quali pattern la </a:t>
            </a:r>
            <a:endParaRPr lang="en-US" sz="1350" dirty="0"/>
          </a:p>
        </p:txBody>
      </p:sp>
      <p:sp>
        <p:nvSpPr>
          <p:cNvPr id="14" name="Text 9"/>
          <p:cNvSpPr/>
          <p:nvPr/>
        </p:nvSpPr>
        <p:spPr>
          <a:xfrm>
            <a:off x="707231" y="2756315"/>
            <a:ext cx="173902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rete sta riconoscendo </a:t>
            </a:r>
            <a:endParaRPr lang="en-US" sz="1350" dirty="0"/>
          </a:p>
        </p:txBody>
      </p:sp>
      <p:pic>
        <p:nvPicPr>
          <p:cNvPr id="15" name="Image 3" descr="preencoded.png"/>
          <p:cNvPicPr>
            <a:picLocks noChangeAspect="1"/>
          </p:cNvPicPr>
          <p:nvPr/>
        </p:nvPicPr>
        <p:blipFill>
          <a:blip r:embed="rId6"/>
          <a:stretch>
            <a:fillRect/>
          </a:stretch>
        </p:blipFill>
        <p:spPr>
          <a:xfrm>
            <a:off x="428625" y="3242788"/>
            <a:ext cx="192881" cy="171450"/>
          </a:xfrm>
          <a:prstGeom prst="rect">
            <a:avLst/>
          </a:prstGeom>
        </p:spPr>
      </p:pic>
      <p:sp>
        <p:nvSpPr>
          <p:cNvPr id="16" name="Text 10"/>
          <p:cNvSpPr/>
          <p:nvPr/>
        </p:nvSpPr>
        <p:spPr>
          <a:xfrm>
            <a:off x="707231" y="3210641"/>
            <a:ext cx="213112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Diagrammi hidden state:</a:t>
            </a:r>
            <a:endParaRPr lang="en-US" sz="1350" dirty="0"/>
          </a:p>
        </p:txBody>
      </p:sp>
      <p:sp>
        <p:nvSpPr>
          <p:cNvPr id="17" name="Text 11"/>
          <p:cNvSpPr/>
          <p:nvPr/>
        </p:nvSpPr>
        <p:spPr>
          <a:xfrm>
            <a:off x="2838357" y="3210641"/>
            <a:ext cx="12529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Visualizzazione </a:t>
            </a:r>
            <a:endParaRPr lang="en-US" sz="1350" dirty="0"/>
          </a:p>
        </p:txBody>
      </p:sp>
      <p:sp>
        <p:nvSpPr>
          <p:cNvPr id="18" name="Text 12"/>
          <p:cNvSpPr/>
          <p:nvPr/>
        </p:nvSpPr>
        <p:spPr>
          <a:xfrm>
            <a:off x="707231" y="3450654"/>
            <a:ext cx="283632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dell'evoluzione dello stato nascosto </a:t>
            </a:r>
            <a:endParaRPr lang="en-US" sz="1350" dirty="0"/>
          </a:p>
        </p:txBody>
      </p:sp>
      <p:sp>
        <p:nvSpPr>
          <p:cNvPr id="19" name="Text 13"/>
          <p:cNvSpPr/>
          <p:nvPr/>
        </p:nvSpPr>
        <p:spPr>
          <a:xfrm>
            <a:off x="707231" y="3690668"/>
            <a:ext cx="315882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durante l'elaborazione di una sequenza </a:t>
            </a:r>
            <a:endParaRPr lang="en-US" sz="1350" dirty="0"/>
          </a:p>
        </p:txBody>
      </p:sp>
      <p:sp>
        <p:nvSpPr>
          <p:cNvPr id="20" name="Text 14"/>
          <p:cNvSpPr/>
          <p:nvPr/>
        </p:nvSpPr>
        <p:spPr>
          <a:xfrm>
            <a:off x="4978050" y="1100138"/>
            <a:ext cx="3331276"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Heatmap dell'attivazione dei neuroni in una RNN</a:t>
            </a:r>
            <a:endParaRPr lang="en-US" sz="1046" dirty="0"/>
          </a:p>
        </p:txBody>
      </p:sp>
      <p:pic>
        <p:nvPicPr>
          <p:cNvPr id="21"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73935" y="-34787"/>
            <a:ext cx="9144000" cy="544058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Conclusioni e Risorse</a:t>
            </a:r>
            <a:endParaRPr lang="en-US" sz="2025" dirty="0"/>
          </a:p>
        </p:txBody>
      </p:sp>
      <p:sp>
        <p:nvSpPr>
          <p:cNvPr id="4" name="Text 1"/>
          <p:cNvSpPr/>
          <p:nvPr/>
        </p:nvSpPr>
        <p:spPr>
          <a:xfrm>
            <a:off x="428625" y="1100138"/>
            <a:ext cx="8286750" cy="300038"/>
          </a:xfrm>
          <a:prstGeom prst="rect">
            <a:avLst/>
          </a:prstGeom>
          <a:noFill/>
          <a:ln/>
        </p:spPr>
        <p:txBody>
          <a:bodyPr wrap="none" lIns="0" tIns="0" rIns="0" bIns="0" rtlCol="0" anchor="ctr">
            <a:spAutoFit/>
          </a:bodyPr>
          <a:lstStyle/>
          <a:p>
            <a:pPr marL="0" indent="0">
              <a:buNone/>
            </a:pPr>
            <a:r>
              <a:rPr lang="en-US" sz="1575" b="1" dirty="0">
                <a:solidFill>
                  <a:srgbClr val="000000"/>
                </a:solidFill>
                <a:latin typeface="Noto Sans" pitchFamily="34" charset="0"/>
                <a:ea typeface="Noto Sans" pitchFamily="34" charset="-122"/>
                <a:cs typeface="Noto Sans" pitchFamily="34" charset="-120"/>
              </a:rPr>
              <a:t>Recap</a:t>
            </a:r>
            <a:endParaRPr lang="en-US" sz="1575" dirty="0"/>
          </a:p>
        </p:txBody>
      </p:sp>
      <p:sp>
        <p:nvSpPr>
          <p:cNvPr id="5" name="Text 2"/>
          <p:cNvSpPr/>
          <p:nvPr/>
        </p:nvSpPr>
        <p:spPr>
          <a:xfrm>
            <a:off x="388064" y="1556483"/>
            <a:ext cx="23113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Le </a:t>
            </a:r>
            <a:endParaRPr lang="en-US" sz="1350" dirty="0"/>
          </a:p>
        </p:txBody>
      </p:sp>
      <p:sp>
        <p:nvSpPr>
          <p:cNvPr id="6" name="Text 3"/>
          <p:cNvSpPr/>
          <p:nvPr/>
        </p:nvSpPr>
        <p:spPr>
          <a:xfrm>
            <a:off x="659764" y="1544836"/>
            <a:ext cx="181805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reti neurali ricorrenti</a:t>
            </a:r>
            <a:endParaRPr lang="en-US" sz="1350" dirty="0"/>
          </a:p>
        </p:txBody>
      </p:sp>
      <p:sp>
        <p:nvSpPr>
          <p:cNvPr id="7" name="Text 4"/>
          <p:cNvSpPr/>
          <p:nvPr/>
        </p:nvSpPr>
        <p:spPr>
          <a:xfrm>
            <a:off x="2477821" y="1544836"/>
            <a:ext cx="545383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sono architetture potenti per l'elaborazione di dati sequenziali, con </a:t>
            </a:r>
            <a:endParaRPr lang="en-US" sz="1350" dirty="0"/>
          </a:p>
        </p:txBody>
      </p:sp>
      <p:sp>
        <p:nvSpPr>
          <p:cNvPr id="8" name="Text 5"/>
          <p:cNvSpPr/>
          <p:nvPr/>
        </p:nvSpPr>
        <p:spPr>
          <a:xfrm>
            <a:off x="7931655" y="1544836"/>
            <a:ext cx="45228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LSTM</a:t>
            </a:r>
            <a:endParaRPr lang="en-US" sz="1350" dirty="0"/>
          </a:p>
        </p:txBody>
      </p:sp>
      <p:sp>
        <p:nvSpPr>
          <p:cNvPr id="9" name="Text 6"/>
          <p:cNvSpPr/>
          <p:nvPr/>
        </p:nvSpPr>
        <p:spPr>
          <a:xfrm>
            <a:off x="8383944" y="1544836"/>
            <a:ext cx="141284"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e </a:t>
            </a:r>
            <a:endParaRPr lang="en-US" sz="1350" dirty="0"/>
          </a:p>
        </p:txBody>
      </p:sp>
      <p:sp>
        <p:nvSpPr>
          <p:cNvPr id="10" name="Text 7"/>
          <p:cNvSpPr/>
          <p:nvPr/>
        </p:nvSpPr>
        <p:spPr>
          <a:xfrm>
            <a:off x="428625" y="1784849"/>
            <a:ext cx="366926"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GRU</a:t>
            </a:r>
            <a:endParaRPr lang="en-US" sz="1350" dirty="0"/>
          </a:p>
        </p:txBody>
      </p:sp>
      <p:sp>
        <p:nvSpPr>
          <p:cNvPr id="11" name="Text 8"/>
          <p:cNvSpPr/>
          <p:nvPr/>
        </p:nvSpPr>
        <p:spPr>
          <a:xfrm>
            <a:off x="795551" y="1784849"/>
            <a:ext cx="557212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che risolvono il problema del vanishing gradient delle RNN standard. </a:t>
            </a:r>
            <a:endParaRPr lang="en-US" sz="1350" dirty="0"/>
          </a:p>
        </p:txBody>
      </p:sp>
      <p:sp>
        <p:nvSpPr>
          <p:cNvPr id="12" name="Text 9"/>
          <p:cNvSpPr/>
          <p:nvPr/>
        </p:nvSpPr>
        <p:spPr>
          <a:xfrm>
            <a:off x="428625" y="2308827"/>
            <a:ext cx="8286750" cy="300038"/>
          </a:xfrm>
          <a:prstGeom prst="rect">
            <a:avLst/>
          </a:prstGeom>
          <a:noFill/>
          <a:ln/>
        </p:spPr>
        <p:txBody>
          <a:bodyPr wrap="none" lIns="0" tIns="0" rIns="0" bIns="0" rtlCol="0" anchor="ctr">
            <a:spAutoFit/>
          </a:bodyPr>
          <a:lstStyle/>
          <a:p>
            <a:pPr marL="0" indent="0">
              <a:buNone/>
            </a:pPr>
            <a:r>
              <a:rPr lang="en-US" sz="1575" b="1" dirty="0">
                <a:solidFill>
                  <a:srgbClr val="000000"/>
                </a:solidFill>
                <a:latin typeface="Noto Sans" pitchFamily="34" charset="0"/>
                <a:ea typeface="Noto Sans" pitchFamily="34" charset="-122"/>
                <a:cs typeface="Noto Sans" pitchFamily="34" charset="-120"/>
              </a:rPr>
              <a:t>Letture Consigliate</a:t>
            </a:r>
            <a:endParaRPr lang="en-US" sz="1575" dirty="0"/>
          </a:p>
        </p:txBody>
      </p:sp>
      <p:pic>
        <p:nvPicPr>
          <p:cNvPr id="13" name="Image 1" descr="preencoded.png"/>
          <p:cNvPicPr>
            <a:picLocks noChangeAspect="1"/>
          </p:cNvPicPr>
          <p:nvPr/>
        </p:nvPicPr>
        <p:blipFill>
          <a:blip r:embed="rId4"/>
          <a:stretch>
            <a:fillRect/>
          </a:stretch>
        </p:blipFill>
        <p:spPr>
          <a:xfrm>
            <a:off x="428625" y="2785672"/>
            <a:ext cx="150019" cy="171450"/>
          </a:xfrm>
          <a:prstGeom prst="rect">
            <a:avLst/>
          </a:prstGeom>
        </p:spPr>
      </p:pic>
      <p:sp>
        <p:nvSpPr>
          <p:cNvPr id="14" name="Text 10"/>
          <p:cNvSpPr/>
          <p:nvPr/>
        </p:nvSpPr>
        <p:spPr>
          <a:xfrm>
            <a:off x="707231" y="2753525"/>
            <a:ext cx="2666572"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Understanding LSTM Networks</a:t>
            </a:r>
            <a:endParaRPr lang="en-US" sz="1350" dirty="0"/>
          </a:p>
        </p:txBody>
      </p:sp>
      <p:sp>
        <p:nvSpPr>
          <p:cNvPr id="15" name="Text 11"/>
          <p:cNvSpPr/>
          <p:nvPr/>
        </p:nvSpPr>
        <p:spPr>
          <a:xfrm>
            <a:off x="3373803" y="2753525"/>
            <a:ext cx="287385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 Christopher Olah (colah.github.io) </a:t>
            </a:r>
            <a:endParaRPr lang="en-US" sz="1350" dirty="0"/>
          </a:p>
        </p:txBody>
      </p:sp>
      <p:pic>
        <p:nvPicPr>
          <p:cNvPr id="16" name="Image 2" descr="preencoded.png"/>
          <p:cNvPicPr>
            <a:picLocks noChangeAspect="1"/>
          </p:cNvPicPr>
          <p:nvPr/>
        </p:nvPicPr>
        <p:blipFill>
          <a:blip r:embed="rId5"/>
          <a:stretch>
            <a:fillRect/>
          </a:stretch>
        </p:blipFill>
        <p:spPr>
          <a:xfrm>
            <a:off x="428625" y="3168560"/>
            <a:ext cx="150019" cy="171450"/>
          </a:xfrm>
          <a:prstGeom prst="rect">
            <a:avLst/>
          </a:prstGeom>
        </p:spPr>
      </p:pic>
      <p:sp>
        <p:nvSpPr>
          <p:cNvPr id="17" name="Text 12"/>
          <p:cNvSpPr/>
          <p:nvPr/>
        </p:nvSpPr>
        <p:spPr>
          <a:xfrm>
            <a:off x="707231" y="3136413"/>
            <a:ext cx="1248342"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Deep Learning</a:t>
            </a:r>
            <a:endParaRPr lang="en-US" sz="1350" dirty="0"/>
          </a:p>
        </p:txBody>
      </p:sp>
      <p:sp>
        <p:nvSpPr>
          <p:cNvPr id="18" name="Text 13"/>
          <p:cNvSpPr/>
          <p:nvPr/>
        </p:nvSpPr>
        <p:spPr>
          <a:xfrm>
            <a:off x="1955574" y="3136413"/>
            <a:ext cx="344136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 Goodfellow, Bengio, Courville (MIT Press) </a:t>
            </a:r>
            <a:endParaRPr lang="en-US" sz="1350" dirty="0"/>
          </a:p>
        </p:txBody>
      </p:sp>
      <p:sp>
        <p:nvSpPr>
          <p:cNvPr id="19" name="Text 14"/>
          <p:cNvSpPr/>
          <p:nvPr/>
        </p:nvSpPr>
        <p:spPr>
          <a:xfrm>
            <a:off x="428625" y="3660391"/>
            <a:ext cx="8286750" cy="300038"/>
          </a:xfrm>
          <a:prstGeom prst="rect">
            <a:avLst/>
          </a:prstGeom>
          <a:noFill/>
          <a:ln/>
        </p:spPr>
        <p:txBody>
          <a:bodyPr wrap="none" lIns="0" tIns="0" rIns="0" bIns="0" rtlCol="0" anchor="ctr">
            <a:spAutoFit/>
          </a:bodyPr>
          <a:lstStyle/>
          <a:p>
            <a:pPr marL="0" indent="0">
              <a:buNone/>
            </a:pPr>
            <a:r>
              <a:rPr lang="en-US" sz="1575" b="1" dirty="0">
                <a:solidFill>
                  <a:srgbClr val="000000"/>
                </a:solidFill>
                <a:latin typeface="Noto Sans" pitchFamily="34" charset="0"/>
                <a:ea typeface="Noto Sans" pitchFamily="34" charset="-122"/>
                <a:cs typeface="Noto Sans" pitchFamily="34" charset="-120"/>
              </a:rPr>
              <a:t>Esercizi Pratici</a:t>
            </a:r>
            <a:endParaRPr lang="en-US" sz="1575" dirty="0"/>
          </a:p>
        </p:txBody>
      </p:sp>
      <p:pic>
        <p:nvPicPr>
          <p:cNvPr id="20" name="Image 3" descr="preencoded.png"/>
          <p:cNvPicPr>
            <a:picLocks noChangeAspect="1"/>
          </p:cNvPicPr>
          <p:nvPr/>
        </p:nvPicPr>
        <p:blipFill>
          <a:blip r:embed="rId6"/>
          <a:stretch>
            <a:fillRect/>
          </a:stretch>
        </p:blipFill>
        <p:spPr>
          <a:xfrm>
            <a:off x="428625" y="4137236"/>
            <a:ext cx="214313" cy="171450"/>
          </a:xfrm>
          <a:prstGeom prst="rect">
            <a:avLst/>
          </a:prstGeom>
        </p:spPr>
      </p:pic>
      <p:sp>
        <p:nvSpPr>
          <p:cNvPr id="21" name="Text 15"/>
          <p:cNvSpPr/>
          <p:nvPr/>
        </p:nvSpPr>
        <p:spPr>
          <a:xfrm>
            <a:off x="750094" y="4103303"/>
            <a:ext cx="5990983" cy="240013"/>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Implementare una RNN semplice per la predizione di sequenze numeriche </a:t>
            </a:r>
            <a:endParaRPr lang="en-US" sz="1350" dirty="0"/>
          </a:p>
        </p:txBody>
      </p:sp>
      <p:pic>
        <p:nvPicPr>
          <p:cNvPr id="22" name="Image 4" descr="preencoded.png"/>
          <p:cNvPicPr>
            <a:picLocks noChangeAspect="1"/>
          </p:cNvPicPr>
          <p:nvPr/>
        </p:nvPicPr>
        <p:blipFill>
          <a:blip r:embed="rId7"/>
          <a:stretch>
            <a:fillRect/>
          </a:stretch>
        </p:blipFill>
        <p:spPr>
          <a:xfrm>
            <a:off x="428625" y="4520124"/>
            <a:ext cx="214313" cy="171450"/>
          </a:xfrm>
          <a:prstGeom prst="rect">
            <a:avLst/>
          </a:prstGeom>
        </p:spPr>
      </p:pic>
      <p:sp>
        <p:nvSpPr>
          <p:cNvPr id="23" name="Text 16"/>
          <p:cNvSpPr/>
          <p:nvPr/>
        </p:nvSpPr>
        <p:spPr>
          <a:xfrm>
            <a:off x="750094" y="4486191"/>
            <a:ext cx="6073639" cy="240013"/>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Confrontare le performance di LSTM e GRU su un task di sentiment analysis </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6F1AF-885D-F232-B7FF-E3235174718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3FB7EDE-89E6-A45F-3A4B-189136A88024}"/>
              </a:ext>
            </a:extLst>
          </p:cNvPr>
          <p:cNvSpPr/>
          <p:nvPr/>
        </p:nvSpPr>
        <p:spPr>
          <a:xfrm>
            <a:off x="428625" y="465694"/>
            <a:ext cx="2696251" cy="311624"/>
          </a:xfrm>
          <a:prstGeom prst="rect">
            <a:avLst/>
          </a:prstGeom>
          <a:noFill/>
          <a:ln/>
        </p:spPr>
        <p:txBody>
          <a:bodyPr wrap="none" lIns="0" tIns="0" rIns="0" bIns="0" rtlCol="0" anchor="ctr">
            <a:spAutoFit/>
          </a:bodyPr>
          <a:lstStyle/>
          <a:p>
            <a:pPr marL="0" indent="0">
              <a:buNone/>
            </a:pPr>
            <a:r>
              <a:rPr lang="it-IT"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F</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unzionamento</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ANN</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8706BC7B-4E69-50F4-3408-68043FC34AB0}"/>
              </a:ext>
            </a:extLst>
          </p:cNvPr>
          <p:cNvSpPr txBox="1"/>
          <p:nvPr/>
        </p:nvSpPr>
        <p:spPr>
          <a:xfrm>
            <a:off x="428625" y="1013791"/>
            <a:ext cx="8297932" cy="3824124"/>
          </a:xfrm>
          <a:prstGeom prst="rect">
            <a:avLst/>
          </a:prstGeom>
          <a:noFill/>
        </p:spPr>
        <p:txBody>
          <a:bodyPr wrap="square" rtlCol="0">
            <a:spAutoFit/>
          </a:bodyPr>
          <a:lstStyle/>
          <a:p>
            <a:pPr algn="just"/>
            <a:r>
              <a:rPr lang="it-IT" sz="1350" dirty="0">
                <a:latin typeface="Noto Sans" panose="020B0502040504020204" pitchFamily="34" charset="0"/>
                <a:ea typeface="Noto Sans" panose="020B0502040504020204" pitchFamily="34" charset="0"/>
                <a:cs typeface="Noto Sans" panose="020B0502040504020204" pitchFamily="34" charset="0"/>
              </a:rPr>
              <a:t>Il funzionamento di una rete neurale si basa sul processo di apprendimento, che consiste nell'ottimizzare i pesi delle connessioni tra i neuroni per minimizzare l'errore nel risultato finale.</a:t>
            </a:r>
          </a:p>
          <a:p>
            <a:pPr algn="just"/>
            <a:endParaRPr lang="it-IT" sz="1350" dirty="0">
              <a:latin typeface="Noto Sans" panose="020B0502040504020204" pitchFamily="34" charset="0"/>
              <a:ea typeface="Noto Sans" panose="020B0502040504020204" pitchFamily="34" charset="0"/>
              <a:cs typeface="Noto Sans" panose="020B0502040504020204" pitchFamily="34" charset="0"/>
            </a:endParaRPr>
          </a:p>
          <a:p>
            <a:pPr marL="342900" indent="-342900" algn="just">
              <a:buAutoNum type="arabicPeriod"/>
            </a:pPr>
            <a:r>
              <a:rPr lang="it-IT" sz="1350" b="1" dirty="0">
                <a:latin typeface="Noto Sans" panose="020B0502040504020204" pitchFamily="34" charset="0"/>
                <a:ea typeface="Noto Sans" panose="020B0502040504020204" pitchFamily="34" charset="0"/>
                <a:cs typeface="Noto Sans" panose="020B0502040504020204" pitchFamily="34" charset="0"/>
              </a:rPr>
              <a:t>Forward propagation</a:t>
            </a:r>
          </a:p>
          <a:p>
            <a:pPr lvl="1" algn="just"/>
            <a:r>
              <a:rPr lang="it-IT" sz="1100" dirty="0">
                <a:latin typeface="Noto Sans" panose="020B0502040504020204" pitchFamily="34" charset="0"/>
                <a:ea typeface="Noto Sans" panose="020B0502040504020204" pitchFamily="34" charset="0"/>
                <a:cs typeface="Noto Sans" panose="020B0502040504020204" pitchFamily="34" charset="0"/>
              </a:rPr>
              <a:t>Ogni neurone riceve un input, che viene moltiplicato per un </a:t>
            </a:r>
            <a:r>
              <a:rPr lang="it-IT" sz="1100" u="sng" dirty="0">
                <a:latin typeface="Noto Sans" panose="020B0502040504020204" pitchFamily="34" charset="0"/>
                <a:ea typeface="Noto Sans" panose="020B0502040504020204" pitchFamily="34" charset="0"/>
                <a:cs typeface="Noto Sans" panose="020B0502040504020204" pitchFamily="34" charset="0"/>
              </a:rPr>
              <a:t>peso</a:t>
            </a:r>
            <a:r>
              <a:rPr lang="it-IT" sz="1100" dirty="0">
                <a:latin typeface="Noto Sans" panose="020B0502040504020204" pitchFamily="34" charset="0"/>
                <a:ea typeface="Noto Sans" panose="020B0502040504020204" pitchFamily="34" charset="0"/>
                <a:cs typeface="Noto Sans" panose="020B0502040504020204" pitchFamily="34" charset="0"/>
              </a:rPr>
              <a:t> associato alla connessione tra i neuroni. L'output di un neurone viene calcolato come una somma ponderata degli input, più un </a:t>
            </a:r>
            <a:r>
              <a:rPr lang="it-IT" sz="1100" u="sng" dirty="0">
                <a:latin typeface="Noto Sans" panose="020B0502040504020204" pitchFamily="34" charset="0"/>
                <a:ea typeface="Noto Sans" panose="020B0502040504020204" pitchFamily="34" charset="0"/>
                <a:cs typeface="Noto Sans" panose="020B0502040504020204" pitchFamily="34" charset="0"/>
              </a:rPr>
              <a:t>bias</a:t>
            </a:r>
            <a:r>
              <a:rPr lang="it-IT" sz="1100" dirty="0">
                <a:latin typeface="Noto Sans" panose="020B0502040504020204" pitchFamily="34" charset="0"/>
                <a:ea typeface="Noto Sans" panose="020B0502040504020204" pitchFamily="34" charset="0"/>
                <a:cs typeface="Noto Sans" panose="020B0502040504020204" pitchFamily="34" charset="0"/>
              </a:rPr>
              <a:t> (una costante che aiuta a "spostare" la funzione di attivazione). L'output del neurone viene poi passato alla </a:t>
            </a:r>
            <a:r>
              <a:rPr lang="it-IT" sz="1100" u="sng" dirty="0">
                <a:latin typeface="Noto Sans" panose="020B0502040504020204" pitchFamily="34" charset="0"/>
                <a:ea typeface="Noto Sans" panose="020B0502040504020204" pitchFamily="34" charset="0"/>
                <a:cs typeface="Noto Sans" panose="020B0502040504020204" pitchFamily="34" charset="0"/>
              </a:rPr>
              <a:t>funzione di attivazione </a:t>
            </a:r>
            <a:r>
              <a:rPr lang="it-IT" sz="1100" dirty="0">
                <a:latin typeface="Noto Sans" panose="020B0502040504020204" pitchFamily="34" charset="0"/>
                <a:ea typeface="Noto Sans" panose="020B0502040504020204" pitchFamily="34" charset="0"/>
                <a:cs typeface="Noto Sans" panose="020B0502040504020204" pitchFamily="34" charset="0"/>
              </a:rPr>
              <a:t>(ad esempio, ReLU, sigmoide, tangente iperbolica), che determina se il neurone deve essere attivato o meno</a:t>
            </a:r>
          </a:p>
          <a:p>
            <a:pPr marL="342900" indent="-342900" algn="just">
              <a:buAutoNum type="arabicPeriod"/>
            </a:pPr>
            <a:r>
              <a:rPr lang="it-IT" sz="1350" b="1" dirty="0">
                <a:latin typeface="Noto Sans" panose="020B0502040504020204" pitchFamily="34" charset="0"/>
                <a:ea typeface="Noto Sans" panose="020B0502040504020204" pitchFamily="34" charset="0"/>
                <a:cs typeface="Noto Sans" panose="020B0502040504020204" pitchFamily="34" charset="0"/>
              </a:rPr>
              <a:t>Calcolo dell’errore</a:t>
            </a:r>
          </a:p>
          <a:p>
            <a:pPr lvl="1" algn="just"/>
            <a:r>
              <a:rPr lang="it-IT" sz="1100" dirty="0">
                <a:latin typeface="Noto Sans" panose="020B0502040504020204" pitchFamily="34" charset="0"/>
                <a:ea typeface="Noto Sans" panose="020B0502040504020204" pitchFamily="34" charset="0"/>
                <a:cs typeface="Noto Sans" panose="020B0502040504020204" pitchFamily="34" charset="0"/>
              </a:rPr>
              <a:t>Alla fine della rete, l'output viene confrontato con il valore desiderato. L'errore è la differenza tra l'output previsto dalla rete e il valore reale</a:t>
            </a:r>
          </a:p>
          <a:p>
            <a:pPr marL="342900" indent="-342900" algn="just">
              <a:buAutoNum type="arabicPeriod"/>
            </a:pPr>
            <a:r>
              <a:rPr lang="it-IT" sz="1350" b="1" dirty="0">
                <a:latin typeface="Noto Sans" panose="020B0502040504020204" pitchFamily="34" charset="0"/>
                <a:ea typeface="Noto Sans" panose="020B0502040504020204" pitchFamily="34" charset="0"/>
                <a:cs typeface="Noto Sans" panose="020B0502040504020204" pitchFamily="34" charset="0"/>
              </a:rPr>
              <a:t>Backpropagation</a:t>
            </a:r>
          </a:p>
          <a:p>
            <a:pPr lvl="1" algn="just"/>
            <a:r>
              <a:rPr lang="it-IT" sz="1100" dirty="0">
                <a:latin typeface="Noto Sans" panose="020B0502040504020204" pitchFamily="34" charset="0"/>
                <a:ea typeface="Noto Sans" panose="020B0502040504020204" pitchFamily="34" charset="0"/>
                <a:cs typeface="Noto Sans" panose="020B0502040504020204" pitchFamily="34" charset="0"/>
              </a:rPr>
              <a:t>Una volta calcolato l'errore, la rete utilizza il metodo di retropropagazione per aggiornarne i pesi. Questo avviene utilizzando la derivata del gradiente per calcolare come l'errore si propaga all'indietro attraverso la rete. In altre parole, calcoliamo l'effetto che ogni peso ha sull'errore totale.</a:t>
            </a:r>
          </a:p>
          <a:p>
            <a:pPr lvl="1" algn="just"/>
            <a:r>
              <a:rPr lang="it-IT" sz="1100" dirty="0">
                <a:latin typeface="Noto Sans" panose="020B0502040504020204" pitchFamily="34" charset="0"/>
                <a:ea typeface="Noto Sans" panose="020B0502040504020204" pitchFamily="34" charset="0"/>
                <a:cs typeface="Noto Sans" panose="020B0502040504020204" pitchFamily="34" charset="0"/>
              </a:rPr>
              <a:t>L'aggiornamento dei pesi avviene tramite un algoritmo di ottimizzazione come il gradiente discendente, che cerca di minimizzare l'errore globale. Questo viene ripetuto iterativamente per tutte le epoche (iterazioni) dell'allenamento</a:t>
            </a:r>
            <a:endParaRPr lang="it-IT" sz="1350" dirty="0">
              <a:latin typeface="Noto Sans" panose="020B0502040504020204" pitchFamily="34" charset="0"/>
              <a:ea typeface="Noto Sans" panose="020B0502040504020204" pitchFamily="34" charset="0"/>
              <a:cs typeface="Noto Sans" panose="020B0502040504020204" pitchFamily="34" charset="0"/>
            </a:endParaRPr>
          </a:p>
          <a:p>
            <a:pPr marL="342900" indent="-342900" algn="just">
              <a:buAutoNum type="arabicPeriod"/>
            </a:pPr>
            <a:r>
              <a:rPr lang="it-IT" sz="1350" b="1" dirty="0">
                <a:latin typeface="Noto Sans" panose="020B0502040504020204" pitchFamily="34" charset="0"/>
                <a:ea typeface="Noto Sans" panose="020B0502040504020204" pitchFamily="34" charset="0"/>
                <a:cs typeface="Noto Sans" panose="020B0502040504020204" pitchFamily="34" charset="0"/>
              </a:rPr>
              <a:t>Ripetizione</a:t>
            </a:r>
          </a:p>
          <a:p>
            <a:pPr lvl="1" algn="just"/>
            <a:r>
              <a:rPr lang="it-IT" sz="1100" dirty="0">
                <a:latin typeface="Noto Sans" panose="020B0502040504020204" pitchFamily="34" charset="0"/>
                <a:ea typeface="Noto Sans" panose="020B0502040504020204" pitchFamily="34" charset="0"/>
                <a:cs typeface="Noto Sans" panose="020B0502040504020204" pitchFamily="34" charset="0"/>
              </a:rPr>
              <a:t>Il processo di propagazione in avanti e retropropagazione viene ripetuto per ogni dato nel training set fino a quando l'errore è sufficientemente ridotto</a:t>
            </a:r>
            <a:endParaRPr lang="en-US" sz="110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322055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ECF55-9867-C9EA-AD4C-CEAFC218BCB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3B5C822-BEDB-6739-BB82-36EE94529CBA}"/>
              </a:ext>
            </a:extLst>
          </p:cNvPr>
          <p:cNvSpPr/>
          <p:nvPr/>
        </p:nvSpPr>
        <p:spPr>
          <a:xfrm>
            <a:off x="428625" y="465694"/>
            <a:ext cx="1453924" cy="311624"/>
          </a:xfrm>
          <a:prstGeom prst="rect">
            <a:avLst/>
          </a:prstGeom>
          <a:noFill/>
          <a:ln/>
        </p:spPr>
        <p:txBody>
          <a:bodyPr wrap="none" lIns="0" tIns="0" rIns="0" bIns="0" rtlCol="0" anchor="ctr">
            <a:spAutoFit/>
          </a:bodyPr>
          <a:lstStyle/>
          <a:p>
            <a:pPr marL="0" indent="0">
              <a:buNone/>
            </a:pPr>
            <a:r>
              <a:rPr lang="it-IT"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Tipi di </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ANN</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D2E8A0EE-8735-07D3-7B4D-94BE9C3EBE68}"/>
              </a:ext>
            </a:extLst>
          </p:cNvPr>
          <p:cNvSpPr txBox="1"/>
          <p:nvPr/>
        </p:nvSpPr>
        <p:spPr>
          <a:xfrm>
            <a:off x="428625" y="1013791"/>
            <a:ext cx="8297932" cy="3208571"/>
          </a:xfrm>
          <a:prstGeom prst="rect">
            <a:avLst/>
          </a:prstGeom>
          <a:noFill/>
        </p:spPr>
        <p:txBody>
          <a:bodyPr wrap="square" rtlCol="0">
            <a:spAutoFit/>
          </a:bodyPr>
          <a:lstStyle/>
          <a:p>
            <a:pPr marL="285750" indent="-285750" algn="just">
              <a:buFont typeface="Arial" panose="020B0604020202020204" pitchFamily="34" charset="0"/>
              <a:buChar char="•"/>
            </a:pPr>
            <a:r>
              <a:rPr lang="it-IT" sz="1350" b="1" dirty="0">
                <a:latin typeface="Noto Sans" panose="020B0502040504020204" pitchFamily="34" charset="0"/>
                <a:ea typeface="Noto Sans" panose="020B0502040504020204" pitchFamily="34" charset="0"/>
                <a:cs typeface="Noto Sans" panose="020B0502040504020204" pitchFamily="34" charset="0"/>
              </a:rPr>
              <a:t>DNN (Deep Neural Networks)</a:t>
            </a:r>
          </a:p>
          <a:p>
            <a:pPr lvl="1" algn="just"/>
            <a:r>
              <a:rPr lang="it-IT" sz="1350" dirty="0">
                <a:latin typeface="Noto Sans" panose="020B0502040504020204" pitchFamily="34" charset="0"/>
                <a:ea typeface="Noto Sans" panose="020B0502040504020204" pitchFamily="34" charset="0"/>
                <a:cs typeface="Noto Sans" panose="020B0502040504020204" pitchFamily="34" charset="0"/>
              </a:rPr>
              <a:t>Sono reti neurali con più strati nascosti. La profondità della rete consente di apprendere rappresentazioni complesse dei dati</a:t>
            </a:r>
          </a:p>
          <a:p>
            <a:pPr marL="285750" indent="-285750" algn="just">
              <a:buFont typeface="Arial" panose="020B0604020202020204" pitchFamily="34" charset="0"/>
              <a:buChar char="•"/>
            </a:pPr>
            <a:r>
              <a:rPr lang="it-IT" sz="1350" b="1" dirty="0">
                <a:latin typeface="Noto Sans" panose="020B0502040504020204" pitchFamily="34" charset="0"/>
                <a:ea typeface="Noto Sans" panose="020B0502040504020204" pitchFamily="34" charset="0"/>
                <a:cs typeface="Noto Sans" panose="020B0502040504020204" pitchFamily="34" charset="0"/>
              </a:rPr>
              <a:t>CNN (Convolutional Neural Networks)</a:t>
            </a:r>
          </a:p>
          <a:p>
            <a:pPr lvl="1" algn="just"/>
            <a:r>
              <a:rPr lang="it-IT" sz="1350" dirty="0">
                <a:latin typeface="Noto Sans" panose="020B0502040504020204" pitchFamily="34" charset="0"/>
                <a:ea typeface="Noto Sans" panose="020B0502040504020204" pitchFamily="34" charset="0"/>
                <a:cs typeface="Noto Sans" panose="020B0502040504020204" pitchFamily="34" charset="0"/>
              </a:rPr>
              <a:t>Le CNN sono progettate per estrarre caratteristiche (come bordi e forme) da immagini e classificarle. L'idea di base è applicare filtri (convoluzioni) alle immagini per identificare pattern locali</a:t>
            </a:r>
          </a:p>
          <a:p>
            <a:pPr marL="285750" indent="-285750" algn="just">
              <a:buFont typeface="Arial" panose="020B0604020202020204" pitchFamily="34" charset="0"/>
              <a:buChar char="•"/>
            </a:pPr>
            <a:r>
              <a:rPr lang="it-IT" sz="1350" b="1" dirty="0">
                <a:latin typeface="Noto Sans" panose="020B0502040504020204" pitchFamily="34" charset="0"/>
                <a:ea typeface="Noto Sans" panose="020B0502040504020204" pitchFamily="34" charset="0"/>
                <a:cs typeface="Noto Sans" panose="020B0502040504020204" pitchFamily="34" charset="0"/>
              </a:rPr>
              <a:t>RNN (Recurrent Neural Networks)</a:t>
            </a:r>
          </a:p>
          <a:p>
            <a:pPr lvl="1" algn="just"/>
            <a:r>
              <a:rPr lang="it-IT" sz="1350" dirty="0">
                <a:latin typeface="Noto Sans" panose="020B0502040504020204" pitchFamily="34" charset="0"/>
                <a:ea typeface="Noto Sans" panose="020B0502040504020204" pitchFamily="34" charset="0"/>
                <a:cs typeface="Noto Sans" panose="020B0502040504020204" pitchFamily="34" charset="0"/>
              </a:rPr>
              <a:t>Queste reti sono ottimizzate per lavorare con dati sequenziali (come testi o sequenze temporali). A differenza delle reti tradizionali, le RNN hanno connessioni cicliche che permettono loro di "memorizzare" informazioni passate</a:t>
            </a:r>
          </a:p>
          <a:p>
            <a:pPr marL="285750" indent="-285750" algn="just">
              <a:buFont typeface="Arial" panose="020B0604020202020204" pitchFamily="34" charset="0"/>
              <a:buChar char="•"/>
            </a:pPr>
            <a:r>
              <a:rPr lang="it-IT" sz="1350" b="1" dirty="0">
                <a:latin typeface="Noto Sans" panose="020B0502040504020204" pitchFamily="34" charset="0"/>
                <a:ea typeface="Noto Sans" panose="020B0502040504020204" pitchFamily="34" charset="0"/>
                <a:cs typeface="Noto Sans" panose="020B0502040504020204" pitchFamily="34" charset="0"/>
              </a:rPr>
              <a:t>LSTM (Long Short-Term Memory) e GRU (Gated recurrent Unit)</a:t>
            </a:r>
          </a:p>
          <a:p>
            <a:pPr lvl="1" algn="just"/>
            <a:r>
              <a:rPr lang="it-IT" sz="1350" dirty="0">
                <a:latin typeface="Noto Sans" panose="020B0502040504020204" pitchFamily="34" charset="0"/>
                <a:ea typeface="Noto Sans" panose="020B0502040504020204" pitchFamily="34" charset="0"/>
                <a:cs typeface="Noto Sans" panose="020B0502040504020204" pitchFamily="34" charset="0"/>
              </a:rPr>
              <a:t>Sono varianti delle RNN progettate per gestire il problema del vanishing gradient nelle sequenze molto lunghe, e sono utilizzate in applicazioni come la traduzione automatica o il riconoscimento vocale</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909810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AE9DF-7404-8514-DC4E-F3DD1D7C88B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9BD6431C-7788-75ED-7E17-B6391B8D053E}"/>
              </a:ext>
            </a:extLst>
          </p:cNvPr>
          <p:cNvSpPr/>
          <p:nvPr/>
        </p:nvSpPr>
        <p:spPr>
          <a:xfrm>
            <a:off x="428625" y="465694"/>
            <a:ext cx="3399970" cy="311624"/>
          </a:xfrm>
          <a:prstGeom prst="rect">
            <a:avLst/>
          </a:prstGeom>
          <a:noFill/>
          <a:ln/>
        </p:spPr>
        <p:txBody>
          <a:bodyPr wrap="none" lIns="0" tIns="0" rIns="0" bIns="0" rtlCol="0" anchor="ctr">
            <a:spAutoFit/>
          </a:bodyPr>
          <a:lstStyle/>
          <a:p>
            <a:pPr marL="0" indent="0">
              <a:buNone/>
            </a:pPr>
            <a:r>
              <a:rPr lang="it-IT"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Addestramento delle </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ANN</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Box 4">
            <a:extLst>
              <a:ext uri="{FF2B5EF4-FFF2-40B4-BE49-F238E27FC236}">
                <a16:creationId xmlns:a16="http://schemas.microsoft.com/office/drawing/2014/main" id="{12B8D8B0-8D1F-93B0-A225-FCD7C6532140}"/>
              </a:ext>
            </a:extLst>
          </p:cNvPr>
          <p:cNvSpPr txBox="1"/>
          <p:nvPr/>
        </p:nvSpPr>
        <p:spPr>
          <a:xfrm>
            <a:off x="428625" y="1013791"/>
            <a:ext cx="8297932" cy="1962076"/>
          </a:xfrm>
          <a:prstGeom prst="rect">
            <a:avLst/>
          </a:prstGeom>
          <a:noFill/>
        </p:spPr>
        <p:txBody>
          <a:bodyPr wrap="square" rtlCol="0">
            <a:spAutoFit/>
          </a:bodyPr>
          <a:lstStyle/>
          <a:p>
            <a:r>
              <a:rPr lang="it-IT" sz="1350" dirty="0">
                <a:latin typeface="Noto Sans" panose="020B0502040504020204" pitchFamily="34" charset="0"/>
                <a:ea typeface="Noto Sans" panose="020B0502040504020204" pitchFamily="34" charset="0"/>
                <a:cs typeface="Noto Sans" panose="020B0502040504020204" pitchFamily="34" charset="0"/>
              </a:rPr>
              <a:t>Il </a:t>
            </a:r>
            <a:r>
              <a:rPr lang="it-IT" sz="1350" b="1" dirty="0">
                <a:latin typeface="Noto Sans" panose="020B0502040504020204" pitchFamily="34" charset="0"/>
                <a:ea typeface="Noto Sans" panose="020B0502040504020204" pitchFamily="34" charset="0"/>
                <a:cs typeface="Noto Sans" panose="020B0502040504020204" pitchFamily="34" charset="0"/>
              </a:rPr>
              <a:t>training</a:t>
            </a:r>
            <a:r>
              <a:rPr lang="it-IT" sz="1350" dirty="0">
                <a:latin typeface="Noto Sans" panose="020B0502040504020204" pitchFamily="34" charset="0"/>
                <a:ea typeface="Noto Sans" panose="020B0502040504020204" pitchFamily="34" charset="0"/>
                <a:cs typeface="Noto Sans" panose="020B0502040504020204" pitchFamily="34" charset="0"/>
              </a:rPr>
              <a:t> delle reti neurali avviene attraverso un processo iterativo che implica:</a:t>
            </a:r>
            <a:endParaRPr lang="en-US" sz="1350" dirty="0">
              <a:latin typeface="Noto Sans" panose="020B0502040504020204" pitchFamily="34" charset="0"/>
              <a:ea typeface="Noto Sans" panose="020B0502040504020204" pitchFamily="34" charset="0"/>
              <a:cs typeface="Noto Sans" panose="020B0502040504020204" pitchFamily="34" charset="0"/>
            </a:endParaRPr>
          </a:p>
          <a:p>
            <a:pPr marL="285750" lvl="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Un set di </a:t>
            </a:r>
            <a:r>
              <a:rPr lang="it-IT" sz="1350" b="1" dirty="0">
                <a:latin typeface="Noto Sans" panose="020B0502040504020204" pitchFamily="34" charset="0"/>
                <a:ea typeface="Noto Sans" panose="020B0502040504020204" pitchFamily="34" charset="0"/>
                <a:cs typeface="Noto Sans" panose="020B0502040504020204" pitchFamily="34" charset="0"/>
              </a:rPr>
              <a:t>dati di addestramento</a:t>
            </a:r>
            <a:r>
              <a:rPr lang="it-IT" sz="1350" dirty="0">
                <a:latin typeface="Noto Sans" panose="020B0502040504020204" pitchFamily="34" charset="0"/>
                <a:ea typeface="Noto Sans" panose="020B0502040504020204" pitchFamily="34" charset="0"/>
                <a:cs typeface="Noto Sans" panose="020B0502040504020204" pitchFamily="34" charset="0"/>
              </a:rPr>
              <a:t> (training set) che contiene esempi etichettati (input e output desiderato).</a:t>
            </a:r>
            <a:endParaRPr lang="en-US" sz="1350" dirty="0">
              <a:latin typeface="Noto Sans" panose="020B0502040504020204" pitchFamily="34" charset="0"/>
              <a:ea typeface="Noto Sans" panose="020B0502040504020204" pitchFamily="34" charset="0"/>
              <a:cs typeface="Noto Sans" panose="020B0502040504020204" pitchFamily="34" charset="0"/>
            </a:endParaRPr>
          </a:p>
          <a:p>
            <a:pPr marL="285750" lvl="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Un algoritmo di </a:t>
            </a:r>
            <a:r>
              <a:rPr lang="it-IT" sz="1350" b="1" dirty="0">
                <a:latin typeface="Noto Sans" panose="020B0502040504020204" pitchFamily="34" charset="0"/>
                <a:ea typeface="Noto Sans" panose="020B0502040504020204" pitchFamily="34" charset="0"/>
                <a:cs typeface="Noto Sans" panose="020B0502040504020204" pitchFamily="34" charset="0"/>
              </a:rPr>
              <a:t>ottimizzazione</a:t>
            </a:r>
            <a:r>
              <a:rPr lang="it-IT" sz="1350" dirty="0">
                <a:latin typeface="Noto Sans" panose="020B0502040504020204" pitchFamily="34" charset="0"/>
                <a:ea typeface="Noto Sans" panose="020B0502040504020204" pitchFamily="34" charset="0"/>
                <a:cs typeface="Noto Sans" panose="020B0502040504020204" pitchFamily="34" charset="0"/>
              </a:rPr>
              <a:t> come il </a:t>
            </a:r>
            <a:r>
              <a:rPr lang="it-IT" sz="1350" b="1" dirty="0">
                <a:latin typeface="Noto Sans" panose="020B0502040504020204" pitchFamily="34" charset="0"/>
                <a:ea typeface="Noto Sans" panose="020B0502040504020204" pitchFamily="34" charset="0"/>
                <a:cs typeface="Noto Sans" panose="020B0502040504020204" pitchFamily="34" charset="0"/>
              </a:rPr>
              <a:t>gradiente discendente</a:t>
            </a:r>
            <a:r>
              <a:rPr lang="it-IT" sz="1350" dirty="0">
                <a:latin typeface="Noto Sans" panose="020B0502040504020204" pitchFamily="34" charset="0"/>
                <a:ea typeface="Noto Sans" panose="020B0502040504020204" pitchFamily="34" charset="0"/>
                <a:cs typeface="Noto Sans" panose="020B0502040504020204" pitchFamily="34" charset="0"/>
              </a:rPr>
              <a:t> per aggiornare i pesi e minimizzare l'errore.</a:t>
            </a:r>
            <a:endParaRPr lang="en-US" sz="1350" dirty="0">
              <a:latin typeface="Noto Sans" panose="020B0502040504020204" pitchFamily="34" charset="0"/>
              <a:ea typeface="Noto Sans" panose="020B0502040504020204" pitchFamily="34" charset="0"/>
              <a:cs typeface="Noto Sans" panose="020B0502040504020204" pitchFamily="34" charset="0"/>
            </a:endParaRPr>
          </a:p>
          <a:p>
            <a:pPr marL="285750" lvl="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Una funzione di </a:t>
            </a:r>
            <a:r>
              <a:rPr lang="it-IT" sz="1350" b="1" dirty="0">
                <a:latin typeface="Noto Sans" panose="020B0502040504020204" pitchFamily="34" charset="0"/>
                <a:ea typeface="Noto Sans" panose="020B0502040504020204" pitchFamily="34" charset="0"/>
                <a:cs typeface="Noto Sans" panose="020B0502040504020204" pitchFamily="34" charset="0"/>
              </a:rPr>
              <a:t>perdita</a:t>
            </a:r>
            <a:r>
              <a:rPr lang="it-IT" sz="1350" dirty="0">
                <a:latin typeface="Noto Sans" panose="020B0502040504020204" pitchFamily="34" charset="0"/>
                <a:ea typeface="Noto Sans" panose="020B0502040504020204" pitchFamily="34" charset="0"/>
                <a:cs typeface="Noto Sans" panose="020B0502040504020204" pitchFamily="34" charset="0"/>
              </a:rPr>
              <a:t> (loss function), che misura quanto l'output prodotto dalla rete differisce dalla realtà.</a:t>
            </a:r>
            <a:endParaRPr lang="en-US" sz="1350" dirty="0">
              <a:latin typeface="Noto Sans" panose="020B0502040504020204" pitchFamily="34" charset="0"/>
              <a:ea typeface="Noto Sans" panose="020B0502040504020204" pitchFamily="34" charset="0"/>
              <a:cs typeface="Noto Sans" panose="020B0502040504020204" pitchFamily="34" charset="0"/>
            </a:endParaRPr>
          </a:p>
          <a:p>
            <a:pPr marL="285750" lvl="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Il processo continua fino a quando la rete ottiene performance soddisfacenti, solitamente misurate con un </a:t>
            </a:r>
            <a:r>
              <a:rPr lang="it-IT" sz="1350" b="1" dirty="0">
                <a:latin typeface="Noto Sans" panose="020B0502040504020204" pitchFamily="34" charset="0"/>
                <a:ea typeface="Noto Sans" panose="020B0502040504020204" pitchFamily="34" charset="0"/>
                <a:cs typeface="Noto Sans" panose="020B0502040504020204" pitchFamily="34" charset="0"/>
              </a:rPr>
              <a:t>set di validazione</a:t>
            </a:r>
            <a:r>
              <a:rPr lang="it-IT" sz="1350" dirty="0">
                <a:latin typeface="Noto Sans" panose="020B0502040504020204" pitchFamily="34" charset="0"/>
                <a:ea typeface="Noto Sans" panose="020B0502040504020204" pitchFamily="34" charset="0"/>
                <a:cs typeface="Noto Sans" panose="020B0502040504020204" pitchFamily="34" charset="0"/>
              </a:rPr>
              <a:t>.</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44216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Cos'è una RNN</a:t>
            </a:r>
            <a:endParaRPr lang="en-US" sz="2025" dirty="0"/>
          </a:p>
        </p:txBody>
      </p:sp>
      <p:sp>
        <p:nvSpPr>
          <p:cNvPr id="4" name="Text 1"/>
          <p:cNvSpPr/>
          <p:nvPr/>
        </p:nvSpPr>
        <p:spPr>
          <a:xfrm>
            <a:off x="382665" y="1101923"/>
            <a:ext cx="23113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Le </a:t>
            </a:r>
            <a:endParaRPr lang="en-US" sz="1350" dirty="0"/>
          </a:p>
        </p:txBody>
      </p:sp>
      <p:sp>
        <p:nvSpPr>
          <p:cNvPr id="5" name="Text 2"/>
          <p:cNvSpPr/>
          <p:nvPr/>
        </p:nvSpPr>
        <p:spPr>
          <a:xfrm>
            <a:off x="659764" y="1101923"/>
            <a:ext cx="1918878"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Reti Neurali Ricorrenti</a:t>
            </a:r>
            <a:endParaRPr lang="en-US" sz="1350" dirty="0"/>
          </a:p>
        </p:txBody>
      </p:sp>
      <p:sp>
        <p:nvSpPr>
          <p:cNvPr id="6" name="Text 3"/>
          <p:cNvSpPr/>
          <p:nvPr/>
        </p:nvSpPr>
        <p:spPr>
          <a:xfrm>
            <a:off x="2578643" y="1101923"/>
            <a:ext cx="143315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sono architetture </a:t>
            </a:r>
            <a:endParaRPr lang="en-US" sz="1350" dirty="0"/>
          </a:p>
        </p:txBody>
      </p:sp>
      <p:sp>
        <p:nvSpPr>
          <p:cNvPr id="7" name="Text 4"/>
          <p:cNvSpPr/>
          <p:nvPr/>
        </p:nvSpPr>
        <p:spPr>
          <a:xfrm>
            <a:off x="428625" y="1341937"/>
            <a:ext cx="203786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progettate per elaborare </a:t>
            </a:r>
            <a:endParaRPr lang="en-US" sz="1350" dirty="0"/>
          </a:p>
        </p:txBody>
      </p:sp>
      <p:sp>
        <p:nvSpPr>
          <p:cNvPr id="8" name="Text 5"/>
          <p:cNvSpPr/>
          <p:nvPr/>
        </p:nvSpPr>
        <p:spPr>
          <a:xfrm>
            <a:off x="2466491" y="1341937"/>
            <a:ext cx="134916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dati sequenziali</a:t>
            </a:r>
            <a:endParaRPr lang="en-US" sz="1350" dirty="0"/>
          </a:p>
        </p:txBody>
      </p:sp>
      <p:sp>
        <p:nvSpPr>
          <p:cNvPr id="9" name="Text 6"/>
          <p:cNvSpPr/>
          <p:nvPr/>
        </p:nvSpPr>
        <p:spPr>
          <a:xfrm>
            <a:off x="3815655" y="1341937"/>
            <a:ext cx="4596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a:t>
            </a:r>
            <a:endParaRPr lang="en-US" sz="1350" dirty="0"/>
          </a:p>
        </p:txBody>
      </p:sp>
      <p:sp>
        <p:nvSpPr>
          <p:cNvPr id="10" name="Text 7"/>
          <p:cNvSpPr/>
          <p:nvPr/>
        </p:nvSpPr>
        <p:spPr>
          <a:xfrm>
            <a:off x="428625" y="1581950"/>
            <a:ext cx="143608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mantenendo una </a:t>
            </a:r>
            <a:endParaRPr lang="en-US" sz="1350" dirty="0"/>
          </a:p>
        </p:txBody>
      </p:sp>
      <p:sp>
        <p:nvSpPr>
          <p:cNvPr id="11" name="Text 8"/>
          <p:cNvSpPr/>
          <p:nvPr/>
        </p:nvSpPr>
        <p:spPr>
          <a:xfrm>
            <a:off x="1864714" y="1581950"/>
            <a:ext cx="1457158"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memoria interna</a:t>
            </a:r>
            <a:endParaRPr lang="en-US" sz="1350" dirty="0"/>
          </a:p>
        </p:txBody>
      </p:sp>
      <p:sp>
        <p:nvSpPr>
          <p:cNvPr id="12" name="Text 9"/>
          <p:cNvSpPr/>
          <p:nvPr/>
        </p:nvSpPr>
        <p:spPr>
          <a:xfrm>
            <a:off x="3321872" y="1581950"/>
            <a:ext cx="438922"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dello </a:t>
            </a:r>
            <a:endParaRPr lang="en-US" sz="1350" dirty="0"/>
          </a:p>
        </p:txBody>
      </p:sp>
      <p:sp>
        <p:nvSpPr>
          <p:cNvPr id="13" name="Text 10"/>
          <p:cNvSpPr/>
          <p:nvPr/>
        </p:nvSpPr>
        <p:spPr>
          <a:xfrm>
            <a:off x="428625" y="1821963"/>
            <a:ext cx="141156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stato precedente. </a:t>
            </a:r>
            <a:endParaRPr lang="en-US" sz="1350" dirty="0"/>
          </a:p>
        </p:txBody>
      </p:sp>
      <p:sp>
        <p:nvSpPr>
          <p:cNvPr id="14" name="Text 11"/>
          <p:cNvSpPr/>
          <p:nvPr/>
        </p:nvSpPr>
        <p:spPr>
          <a:xfrm>
            <a:off x="428625" y="2276289"/>
            <a:ext cx="339490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A differenza delle reti feedforward, le RNN </a:t>
            </a:r>
            <a:endParaRPr lang="en-US" sz="1350" dirty="0"/>
          </a:p>
        </p:txBody>
      </p:sp>
      <p:sp>
        <p:nvSpPr>
          <p:cNvPr id="15" name="Text 12"/>
          <p:cNvSpPr/>
          <p:nvPr/>
        </p:nvSpPr>
        <p:spPr>
          <a:xfrm>
            <a:off x="428625" y="2516302"/>
            <a:ext cx="56237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hanno </a:t>
            </a:r>
            <a:endParaRPr lang="en-US" sz="1350" dirty="0"/>
          </a:p>
        </p:txBody>
      </p:sp>
      <p:sp>
        <p:nvSpPr>
          <p:cNvPr id="16" name="Text 13"/>
          <p:cNvSpPr/>
          <p:nvPr/>
        </p:nvSpPr>
        <p:spPr>
          <a:xfrm>
            <a:off x="991000" y="2516302"/>
            <a:ext cx="169446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connessioni cicliche</a:t>
            </a:r>
            <a:endParaRPr lang="en-US" sz="1350" dirty="0"/>
          </a:p>
        </p:txBody>
      </p:sp>
      <p:sp>
        <p:nvSpPr>
          <p:cNvPr id="17" name="Text 14"/>
          <p:cNvSpPr/>
          <p:nvPr/>
        </p:nvSpPr>
        <p:spPr>
          <a:xfrm>
            <a:off x="2685464" y="2516302"/>
            <a:ext cx="134126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che permettono </a:t>
            </a:r>
            <a:endParaRPr lang="en-US" sz="1350" dirty="0"/>
          </a:p>
        </p:txBody>
      </p:sp>
      <p:sp>
        <p:nvSpPr>
          <p:cNvPr id="18" name="Text 15"/>
          <p:cNvSpPr/>
          <p:nvPr/>
        </p:nvSpPr>
        <p:spPr>
          <a:xfrm>
            <a:off x="428625" y="2756315"/>
            <a:ext cx="3723401"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di processare sequenze di lunghezza variabile. </a:t>
            </a:r>
            <a:endParaRPr lang="en-US" sz="1350" dirty="0"/>
          </a:p>
        </p:txBody>
      </p:sp>
      <p:sp>
        <p:nvSpPr>
          <p:cNvPr id="19" name="Text 16"/>
          <p:cNvSpPr/>
          <p:nvPr/>
        </p:nvSpPr>
        <p:spPr>
          <a:xfrm>
            <a:off x="428625" y="3208855"/>
            <a:ext cx="3729038" cy="960053"/>
          </a:xfrm>
          <a:prstGeom prst="rect">
            <a:avLst/>
          </a:prstGeom>
          <a:noFill/>
          <a:ln/>
        </p:spPr>
        <p:txBody>
          <a:bodyPr wrap="squar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Questa caratteristica le rende ideali per compiti come l'elaborazione del linguaggio naturale, l'analisi di serie temporali e il riconoscimento vocale. </a:t>
            </a:r>
            <a:endParaRPr lang="en-US" sz="1350" dirty="0"/>
          </a:p>
        </p:txBody>
      </p:sp>
      <p:pic>
        <p:nvPicPr>
          <p:cNvPr id="20" name="Image 1" descr="preencoded.png"/>
          <p:cNvPicPr>
            <a:picLocks noChangeAspect="1"/>
          </p:cNvPicPr>
          <p:nvPr/>
        </p:nvPicPr>
        <p:blipFill>
          <a:blip r:embed="rId4"/>
          <a:stretch>
            <a:fillRect/>
          </a:stretch>
        </p:blipFill>
        <p:spPr>
          <a:xfrm>
            <a:off x="4572000" y="1490700"/>
            <a:ext cx="4143375" cy="25019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337609"/>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Perché usare RNN</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71450" cy="171450"/>
          </a:xfrm>
          <a:prstGeom prst="rect">
            <a:avLst/>
          </a:prstGeom>
        </p:spPr>
      </p:pic>
      <p:sp>
        <p:nvSpPr>
          <p:cNvPr id="5" name="Text 1"/>
          <p:cNvSpPr/>
          <p:nvPr/>
        </p:nvSpPr>
        <p:spPr>
          <a:xfrm>
            <a:off x="707231" y="1101923"/>
            <a:ext cx="1876713"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Memoria contestuale:</a:t>
            </a:r>
            <a:endParaRPr lang="en-US" sz="1350" dirty="0"/>
          </a:p>
        </p:txBody>
      </p:sp>
      <p:sp>
        <p:nvSpPr>
          <p:cNvPr id="6" name="Text 2"/>
          <p:cNvSpPr/>
          <p:nvPr/>
        </p:nvSpPr>
        <p:spPr>
          <a:xfrm>
            <a:off x="2583945" y="1101923"/>
            <a:ext cx="64293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Le RNN </a:t>
            </a:r>
            <a:endParaRPr lang="en-US" sz="1350" dirty="0"/>
          </a:p>
        </p:txBody>
      </p:sp>
      <p:sp>
        <p:nvSpPr>
          <p:cNvPr id="7" name="Text 3"/>
          <p:cNvSpPr/>
          <p:nvPr/>
        </p:nvSpPr>
        <p:spPr>
          <a:xfrm>
            <a:off x="707231" y="1341937"/>
            <a:ext cx="281008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mantengono informazioni su input </a:t>
            </a:r>
            <a:endParaRPr lang="en-US" sz="1350" dirty="0"/>
          </a:p>
        </p:txBody>
      </p:sp>
      <p:sp>
        <p:nvSpPr>
          <p:cNvPr id="8" name="Text 4"/>
          <p:cNvSpPr/>
          <p:nvPr/>
        </p:nvSpPr>
        <p:spPr>
          <a:xfrm>
            <a:off x="707231" y="1581950"/>
            <a:ext cx="317645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precedenti, essenziali per comprendere </a:t>
            </a:r>
            <a:endParaRPr lang="en-US" sz="1350" dirty="0"/>
          </a:p>
        </p:txBody>
      </p:sp>
      <p:sp>
        <p:nvSpPr>
          <p:cNvPr id="9" name="Text 5"/>
          <p:cNvSpPr/>
          <p:nvPr/>
        </p:nvSpPr>
        <p:spPr>
          <a:xfrm>
            <a:off x="707231" y="1821963"/>
            <a:ext cx="317322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sequenze dove il contesto è importante </a:t>
            </a:r>
            <a:endParaRPr lang="en-US" sz="1350" dirty="0"/>
          </a:p>
        </p:txBody>
      </p:sp>
      <p:pic>
        <p:nvPicPr>
          <p:cNvPr id="10" name="Image 2" descr="preencoded.png"/>
          <p:cNvPicPr>
            <a:picLocks noChangeAspect="1"/>
          </p:cNvPicPr>
          <p:nvPr/>
        </p:nvPicPr>
        <p:blipFill>
          <a:blip r:embed="rId5"/>
          <a:stretch>
            <a:fillRect/>
          </a:stretch>
        </p:blipFill>
        <p:spPr>
          <a:xfrm>
            <a:off x="428625" y="2308436"/>
            <a:ext cx="150019" cy="171450"/>
          </a:xfrm>
          <a:prstGeom prst="rect">
            <a:avLst/>
          </a:prstGeom>
        </p:spPr>
      </p:pic>
      <p:sp>
        <p:nvSpPr>
          <p:cNvPr id="11" name="Text 6"/>
          <p:cNvSpPr/>
          <p:nvPr/>
        </p:nvSpPr>
        <p:spPr>
          <a:xfrm>
            <a:off x="707231" y="2276289"/>
            <a:ext cx="2081929"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Flessibilità di lunghezza:</a:t>
            </a:r>
            <a:endParaRPr lang="en-US" sz="1350" dirty="0"/>
          </a:p>
        </p:txBody>
      </p:sp>
      <p:sp>
        <p:nvSpPr>
          <p:cNvPr id="12" name="Text 7"/>
          <p:cNvSpPr/>
          <p:nvPr/>
        </p:nvSpPr>
        <p:spPr>
          <a:xfrm>
            <a:off x="2789160" y="2276289"/>
            <a:ext cx="72969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Possono </a:t>
            </a:r>
            <a:endParaRPr lang="en-US" sz="1350" dirty="0"/>
          </a:p>
        </p:txBody>
      </p:sp>
      <p:sp>
        <p:nvSpPr>
          <p:cNvPr id="13" name="Text 8"/>
          <p:cNvSpPr/>
          <p:nvPr/>
        </p:nvSpPr>
        <p:spPr>
          <a:xfrm>
            <a:off x="707231" y="2516302"/>
            <a:ext cx="342300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elaborare sequenze di lunghezza variabile, </a:t>
            </a:r>
            <a:endParaRPr lang="en-US" sz="1350" dirty="0"/>
          </a:p>
        </p:txBody>
      </p:sp>
      <p:sp>
        <p:nvSpPr>
          <p:cNvPr id="14" name="Text 9"/>
          <p:cNvSpPr/>
          <p:nvPr/>
        </p:nvSpPr>
        <p:spPr>
          <a:xfrm>
            <a:off x="707231" y="2756315"/>
            <a:ext cx="306776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 differenza delle reti feedforward che </a:t>
            </a:r>
            <a:endParaRPr lang="en-US" sz="1350" dirty="0"/>
          </a:p>
        </p:txBody>
      </p:sp>
      <p:sp>
        <p:nvSpPr>
          <p:cNvPr id="15" name="Text 10"/>
          <p:cNvSpPr/>
          <p:nvPr/>
        </p:nvSpPr>
        <p:spPr>
          <a:xfrm>
            <a:off x="707231" y="2996329"/>
            <a:ext cx="292358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richiedono input di dimensione fissa </a:t>
            </a:r>
            <a:endParaRPr lang="en-US" sz="1350" dirty="0"/>
          </a:p>
        </p:txBody>
      </p:sp>
      <p:pic>
        <p:nvPicPr>
          <p:cNvPr id="16" name="Image 3" descr="preencoded.png"/>
          <p:cNvPicPr>
            <a:picLocks noChangeAspect="1"/>
          </p:cNvPicPr>
          <p:nvPr/>
        </p:nvPicPr>
        <p:blipFill>
          <a:blip r:embed="rId6"/>
          <a:stretch>
            <a:fillRect/>
          </a:stretch>
        </p:blipFill>
        <p:spPr>
          <a:xfrm>
            <a:off x="428625" y="3482801"/>
            <a:ext cx="150019" cy="171450"/>
          </a:xfrm>
          <a:prstGeom prst="rect">
            <a:avLst/>
          </a:prstGeom>
        </p:spPr>
      </p:pic>
      <p:sp>
        <p:nvSpPr>
          <p:cNvPr id="17" name="Text 11"/>
          <p:cNvSpPr/>
          <p:nvPr/>
        </p:nvSpPr>
        <p:spPr>
          <a:xfrm>
            <a:off x="707231" y="3450654"/>
            <a:ext cx="2360702"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Condivisione dei parametri:</a:t>
            </a:r>
            <a:endParaRPr lang="en-US" sz="1350" dirty="0"/>
          </a:p>
        </p:txBody>
      </p:sp>
      <p:sp>
        <p:nvSpPr>
          <p:cNvPr id="18" name="Text 12"/>
          <p:cNvSpPr/>
          <p:nvPr/>
        </p:nvSpPr>
        <p:spPr>
          <a:xfrm>
            <a:off x="3067934" y="3450654"/>
            <a:ext cx="91590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I pesi sono </a:t>
            </a:r>
            <a:endParaRPr lang="en-US" sz="1350" dirty="0"/>
          </a:p>
        </p:txBody>
      </p:sp>
      <p:sp>
        <p:nvSpPr>
          <p:cNvPr id="19" name="Text 13"/>
          <p:cNvSpPr/>
          <p:nvPr/>
        </p:nvSpPr>
        <p:spPr>
          <a:xfrm>
            <a:off x="707231" y="3690668"/>
            <a:ext cx="283699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condivisi attraverso tutti i timestep, </a:t>
            </a:r>
            <a:endParaRPr lang="en-US" sz="1350" dirty="0"/>
          </a:p>
        </p:txBody>
      </p:sp>
      <p:sp>
        <p:nvSpPr>
          <p:cNvPr id="20" name="Text 14"/>
          <p:cNvSpPr/>
          <p:nvPr/>
        </p:nvSpPr>
        <p:spPr>
          <a:xfrm>
            <a:off x="707231" y="3930681"/>
            <a:ext cx="292238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riducendo il numero di parametri da </a:t>
            </a:r>
            <a:endParaRPr lang="en-US" sz="1350" dirty="0"/>
          </a:p>
        </p:txBody>
      </p:sp>
      <p:sp>
        <p:nvSpPr>
          <p:cNvPr id="21" name="Text 15"/>
          <p:cNvSpPr/>
          <p:nvPr/>
        </p:nvSpPr>
        <p:spPr>
          <a:xfrm>
            <a:off x="707231" y="4170694"/>
            <a:ext cx="943338"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apprendere </a:t>
            </a:r>
            <a:endParaRPr lang="en-US" sz="1350" dirty="0"/>
          </a:p>
        </p:txBody>
      </p:sp>
      <p:sp>
        <p:nvSpPr>
          <p:cNvPr id="22" name="Text 16"/>
          <p:cNvSpPr/>
          <p:nvPr/>
        </p:nvSpPr>
        <p:spPr>
          <a:xfrm>
            <a:off x="5393950" y="1100138"/>
            <a:ext cx="2499475" cy="214313"/>
          </a:xfrm>
          <a:prstGeom prst="rect">
            <a:avLst/>
          </a:prstGeom>
          <a:noFill/>
          <a:ln/>
        </p:spPr>
        <p:txBody>
          <a:bodyPr wrap="none" lIns="0" tIns="0" rIns="0" bIns="0" rtlCol="0" anchor="ctr">
            <a:spAutoFit/>
          </a:bodyPr>
          <a:lstStyle/>
          <a:p>
            <a:pPr marL="0" indent="0" algn="ctr">
              <a:buNone/>
            </a:pPr>
            <a:r>
              <a:rPr lang="en-US" sz="1046" b="1" dirty="0">
                <a:solidFill>
                  <a:srgbClr val="4C4C4C"/>
                </a:solidFill>
                <a:latin typeface="Noto Sans" pitchFamily="34" charset="0"/>
                <a:ea typeface="Noto Sans" pitchFamily="34" charset="-122"/>
                <a:cs typeface="Noto Sans" pitchFamily="34" charset="-120"/>
              </a:rPr>
              <a:t>Efficacia per tipo di dato sequenziale</a:t>
            </a:r>
            <a:endParaRPr lang="en-US" sz="1046" dirty="0"/>
          </a:p>
        </p:txBody>
      </p:sp>
      <p:pic>
        <p:nvPicPr>
          <p:cNvPr id="23" name="Image 4" descr="preencoded.png"/>
          <p:cNvPicPr>
            <a:picLocks noChangeAspect="1"/>
          </p:cNvPicPr>
          <p:nvPr/>
        </p:nvPicPr>
        <p:blipFill>
          <a:blip r:embed="rId7"/>
          <a:stretch>
            <a:fillRect/>
          </a:stretch>
        </p:blipFill>
        <p:spPr>
          <a:xfrm>
            <a:off x="4572000" y="1385888"/>
            <a:ext cx="4143375" cy="250031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Struttura Base</a:t>
            </a:r>
            <a:endParaRPr lang="en-US" sz="2025" dirty="0"/>
          </a:p>
        </p:txBody>
      </p:sp>
      <p:pic>
        <p:nvPicPr>
          <p:cNvPr id="4" name="Image 1" descr="preencoded.png"/>
          <p:cNvPicPr>
            <a:picLocks noChangeAspect="1"/>
          </p:cNvPicPr>
          <p:nvPr/>
        </p:nvPicPr>
        <p:blipFill>
          <a:blip r:embed="rId4"/>
          <a:stretch>
            <a:fillRect/>
          </a:stretch>
        </p:blipFill>
        <p:spPr>
          <a:xfrm>
            <a:off x="428625" y="1134070"/>
            <a:ext cx="150019" cy="171450"/>
          </a:xfrm>
          <a:prstGeom prst="rect">
            <a:avLst/>
          </a:prstGeom>
        </p:spPr>
      </p:pic>
      <p:sp>
        <p:nvSpPr>
          <p:cNvPr id="5" name="Text 1"/>
          <p:cNvSpPr/>
          <p:nvPr/>
        </p:nvSpPr>
        <p:spPr>
          <a:xfrm>
            <a:off x="707231" y="1101923"/>
            <a:ext cx="1000934"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Input layer:</a:t>
            </a:r>
            <a:endParaRPr lang="en-US" sz="1350" dirty="0"/>
          </a:p>
        </p:txBody>
      </p:sp>
      <p:sp>
        <p:nvSpPr>
          <p:cNvPr id="6" name="Text 2"/>
          <p:cNvSpPr/>
          <p:nvPr/>
        </p:nvSpPr>
        <p:spPr>
          <a:xfrm>
            <a:off x="1708166" y="1101923"/>
            <a:ext cx="213765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Riceve i dati sequenziali in </a:t>
            </a:r>
            <a:endParaRPr lang="en-US" sz="1350" dirty="0"/>
          </a:p>
        </p:txBody>
      </p:sp>
      <p:sp>
        <p:nvSpPr>
          <p:cNvPr id="7" name="Text 3"/>
          <p:cNvSpPr/>
          <p:nvPr/>
        </p:nvSpPr>
        <p:spPr>
          <a:xfrm>
            <a:off x="707231" y="1341937"/>
            <a:ext cx="2091696"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ingresso ad ogni timestep </a:t>
            </a:r>
            <a:endParaRPr lang="en-US" sz="1350" dirty="0"/>
          </a:p>
        </p:txBody>
      </p:sp>
      <p:pic>
        <p:nvPicPr>
          <p:cNvPr id="8" name="Image 2" descr="preencoded.png"/>
          <p:cNvPicPr>
            <a:picLocks noChangeAspect="1"/>
          </p:cNvPicPr>
          <p:nvPr/>
        </p:nvPicPr>
        <p:blipFill>
          <a:blip r:embed="rId5"/>
          <a:stretch>
            <a:fillRect/>
          </a:stretch>
        </p:blipFill>
        <p:spPr>
          <a:xfrm>
            <a:off x="428625" y="1828409"/>
            <a:ext cx="171450" cy="171450"/>
          </a:xfrm>
          <a:prstGeom prst="rect">
            <a:avLst/>
          </a:prstGeom>
        </p:spPr>
      </p:pic>
      <p:sp>
        <p:nvSpPr>
          <p:cNvPr id="9" name="Text 4"/>
          <p:cNvSpPr/>
          <p:nvPr/>
        </p:nvSpPr>
        <p:spPr>
          <a:xfrm>
            <a:off x="707231" y="1796262"/>
            <a:ext cx="114685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Hidden state:</a:t>
            </a:r>
            <a:endParaRPr lang="en-US" sz="1350" dirty="0"/>
          </a:p>
        </p:txBody>
      </p:sp>
      <p:sp>
        <p:nvSpPr>
          <p:cNvPr id="10" name="Text 5"/>
          <p:cNvSpPr/>
          <p:nvPr/>
        </p:nvSpPr>
        <p:spPr>
          <a:xfrm>
            <a:off x="1854082" y="1796262"/>
            <a:ext cx="176955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Mantiene la memoria </a:t>
            </a:r>
            <a:endParaRPr lang="en-US" sz="1350" dirty="0"/>
          </a:p>
        </p:txBody>
      </p:sp>
      <p:sp>
        <p:nvSpPr>
          <p:cNvPr id="11" name="Text 6"/>
          <p:cNvSpPr/>
          <p:nvPr/>
        </p:nvSpPr>
        <p:spPr>
          <a:xfrm>
            <a:off x="707231" y="2036276"/>
            <a:ext cx="2571080"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interna della rete, trasmettendo </a:t>
            </a:r>
            <a:endParaRPr lang="en-US" sz="1350" dirty="0"/>
          </a:p>
        </p:txBody>
      </p:sp>
      <p:sp>
        <p:nvSpPr>
          <p:cNvPr id="12" name="Text 7"/>
          <p:cNvSpPr/>
          <p:nvPr/>
        </p:nvSpPr>
        <p:spPr>
          <a:xfrm>
            <a:off x="707231" y="2276289"/>
            <a:ext cx="2706867"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informazioni tra i diversi timestep </a:t>
            </a:r>
            <a:endParaRPr lang="en-US" sz="1350" dirty="0"/>
          </a:p>
        </p:txBody>
      </p:sp>
      <p:pic>
        <p:nvPicPr>
          <p:cNvPr id="13" name="Image 3" descr="preencoded.png"/>
          <p:cNvPicPr>
            <a:picLocks noChangeAspect="1"/>
          </p:cNvPicPr>
          <p:nvPr/>
        </p:nvPicPr>
        <p:blipFill>
          <a:blip r:embed="rId6"/>
          <a:stretch>
            <a:fillRect/>
          </a:stretch>
        </p:blipFill>
        <p:spPr>
          <a:xfrm>
            <a:off x="428625" y="2762762"/>
            <a:ext cx="150019" cy="171450"/>
          </a:xfrm>
          <a:prstGeom prst="rect">
            <a:avLst/>
          </a:prstGeom>
        </p:spPr>
      </p:pic>
      <p:sp>
        <p:nvSpPr>
          <p:cNvPr id="14" name="Text 8"/>
          <p:cNvSpPr/>
          <p:nvPr/>
        </p:nvSpPr>
        <p:spPr>
          <a:xfrm>
            <a:off x="707231" y="2730615"/>
            <a:ext cx="1145121" cy="233958"/>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Output layer:</a:t>
            </a:r>
            <a:endParaRPr lang="en-US" sz="1350" dirty="0"/>
          </a:p>
        </p:txBody>
      </p:sp>
      <p:sp>
        <p:nvSpPr>
          <p:cNvPr id="15" name="Text 9"/>
          <p:cNvSpPr/>
          <p:nvPr/>
        </p:nvSpPr>
        <p:spPr>
          <a:xfrm>
            <a:off x="1852352" y="2730615"/>
            <a:ext cx="1989869"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 Produce il risultato della </a:t>
            </a:r>
            <a:endParaRPr lang="en-US" sz="1350" dirty="0"/>
          </a:p>
        </p:txBody>
      </p:sp>
      <p:sp>
        <p:nvSpPr>
          <p:cNvPr id="16" name="Text 10"/>
          <p:cNvSpPr/>
          <p:nvPr/>
        </p:nvSpPr>
        <p:spPr>
          <a:xfrm>
            <a:off x="707231" y="2970628"/>
            <a:ext cx="2709965"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rete per ogni timestep, basandosi </a:t>
            </a:r>
            <a:endParaRPr lang="en-US" sz="1350" dirty="0"/>
          </a:p>
        </p:txBody>
      </p:sp>
      <p:sp>
        <p:nvSpPr>
          <p:cNvPr id="17" name="Text 11"/>
          <p:cNvSpPr/>
          <p:nvPr/>
        </p:nvSpPr>
        <p:spPr>
          <a:xfrm>
            <a:off x="707231" y="3210641"/>
            <a:ext cx="3247783" cy="233958"/>
          </a:xfrm>
          <a:prstGeom prst="rect">
            <a:avLst/>
          </a:prstGeom>
          <a:noFill/>
          <a:ln/>
        </p:spPr>
        <p:txBody>
          <a:bodyPr wrap="non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sull'input corrente e sullo stato nascosto </a:t>
            </a:r>
            <a:endParaRPr lang="en-US" sz="1350" dirty="0"/>
          </a:p>
        </p:txBody>
      </p:sp>
      <p:pic>
        <p:nvPicPr>
          <p:cNvPr id="18" name="Image 4" descr="preencoded.png"/>
          <p:cNvPicPr>
            <a:picLocks noChangeAspect="1"/>
          </p:cNvPicPr>
          <p:nvPr/>
        </p:nvPicPr>
        <p:blipFill>
          <a:blip r:embed="rId7"/>
          <a:stretch>
            <a:fillRect/>
          </a:stretch>
        </p:blipFill>
        <p:spPr>
          <a:xfrm>
            <a:off x="5214938" y="1100138"/>
            <a:ext cx="2857500" cy="28575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102</TotalTime>
  <Words>3969</Words>
  <Application>Microsoft Office PowerPoint</Application>
  <PresentationFormat>On-screen Show (16:9)</PresentationFormat>
  <Paragraphs>649</Paragraphs>
  <Slides>36</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Inter</vt:lpstr>
      <vt:lpstr>Noto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ANGELA ANGUILANO</cp:lastModifiedBy>
  <cp:revision>33</cp:revision>
  <dcterms:created xsi:type="dcterms:W3CDTF">2025-09-08T15:13:40Z</dcterms:created>
  <dcterms:modified xsi:type="dcterms:W3CDTF">2025-10-24T10:09:58Z</dcterms:modified>
</cp:coreProperties>
</file>